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sldIdLst>
    <p:sldId id="859" r:id="rId2"/>
    <p:sldId id="1089" r:id="rId3"/>
    <p:sldId id="1090" r:id="rId4"/>
    <p:sldId id="1091" r:id="rId5"/>
    <p:sldId id="1122" r:id="rId6"/>
    <p:sldId id="1123" r:id="rId7"/>
    <p:sldId id="1124" r:id="rId8"/>
    <p:sldId id="1125" r:id="rId9"/>
    <p:sldId id="1126" r:id="rId10"/>
    <p:sldId id="1127" r:id="rId11"/>
    <p:sldId id="1128" r:id="rId12"/>
    <p:sldId id="1129" r:id="rId13"/>
    <p:sldId id="1093" r:id="rId14"/>
    <p:sldId id="1094" r:id="rId15"/>
    <p:sldId id="1095" r:id="rId16"/>
    <p:sldId id="1097" r:id="rId17"/>
    <p:sldId id="1130" r:id="rId18"/>
    <p:sldId id="1098" r:id="rId19"/>
    <p:sldId id="1111" r:id="rId20"/>
    <p:sldId id="1100" r:id="rId21"/>
    <p:sldId id="1101" r:id="rId22"/>
    <p:sldId id="1132" r:id="rId23"/>
    <p:sldId id="1133" r:id="rId24"/>
    <p:sldId id="1131" r:id="rId25"/>
    <p:sldId id="1146" r:id="rId26"/>
    <p:sldId id="1147" r:id="rId27"/>
    <p:sldId id="1148" r:id="rId28"/>
    <p:sldId id="1135" r:id="rId29"/>
    <p:sldId id="1103" r:id="rId30"/>
    <p:sldId id="1160" r:id="rId31"/>
    <p:sldId id="1161" r:id="rId32"/>
    <p:sldId id="1163" r:id="rId33"/>
    <p:sldId id="1164" r:id="rId34"/>
    <p:sldId id="1165" r:id="rId35"/>
    <p:sldId id="1119" r:id="rId36"/>
    <p:sldId id="1121" r:id="rId37"/>
    <p:sldId id="1166" r:id="rId38"/>
    <p:sldId id="1120" r:id="rId39"/>
    <p:sldId id="1104" r:id="rId40"/>
    <p:sldId id="1150" r:id="rId4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2025/8/1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优训练 高中化学 选择性</a:t>
            </a:r>
            <a:r>
              <a:rPr lang="zh-CN" altLang="en-US" sz="2000" dirty="0" smtClean="0">
                <a:solidFill>
                  <a:prstClr val="black"/>
                </a:solidFill>
                <a:latin typeface="楷体" panose="02010609060101010101" pitchFamily="49" charset="-122"/>
                <a:ea typeface="楷体" panose="02010609060101010101" pitchFamily="49" charset="-122"/>
              </a:rPr>
              <a:t>必修</a:t>
            </a:r>
            <a:r>
              <a:rPr lang="en-US" altLang="zh-CN" sz="2000" dirty="0" smtClean="0">
                <a:solidFill>
                  <a:prstClr val="black"/>
                </a:solidFill>
                <a:latin typeface="楷体" panose="02010609060101010101" pitchFamily="49" charset="-122"/>
                <a:ea typeface="楷体" panose="02010609060101010101" pitchFamily="49" charset="-122"/>
              </a:rPr>
              <a:t>2 </a:t>
            </a:r>
            <a:r>
              <a:rPr lang="zh-CN" altLang="en-US" sz="2000" dirty="0" smtClean="0">
                <a:solidFill>
                  <a:prstClr val="black"/>
                </a:solidFill>
                <a:latin typeface="楷体" panose="02010609060101010101" pitchFamily="49" charset="-122"/>
                <a:ea typeface="楷体" panose="02010609060101010101" pitchFamily="49" charset="-122"/>
              </a:rPr>
              <a:t>物质结构与性质 </a:t>
            </a:r>
            <a:r>
              <a:rPr lang="en-US" altLang="zh-CN" sz="2000" dirty="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2025/8/1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31.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6.png"/><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7.png"/></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21.png"/></Relationships>
</file>

<file path=ppt/slides/_rels/slide3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6.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ea typeface="微软雅黑" panose="020B0503020204020204" pitchFamily="34" charset="-122"/>
                <a:cs typeface="Times New Roman" panose="02020603050405020304" pitchFamily="18" charset="0"/>
              </a:rPr>
              <a:t>3</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微粒间作用力与物质性质</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第四单元　分子间作用力　分子晶体</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典型</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分子晶体的结构和性质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分子晶体的结构</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特征</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知识点5.eps" descr="id:2147490001;FounderCES"/>
          <p:cNvPicPr/>
          <p:nvPr/>
        </p:nvPicPr>
        <p:blipFill>
          <a:blip r:embed="rId2"/>
          <a:stretch>
            <a:fillRect/>
          </a:stretch>
        </p:blipFill>
        <p:spPr>
          <a:xfrm>
            <a:off x="360854" y="889580"/>
            <a:ext cx="1354455" cy="359410"/>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722689163"/>
              </p:ext>
            </p:extLst>
          </p:nvPr>
        </p:nvGraphicFramePr>
        <p:xfrm>
          <a:off x="343710" y="1916832"/>
          <a:ext cx="11502993" cy="2952329"/>
        </p:xfrm>
        <a:graphic>
          <a:graphicData uri="http://schemas.openxmlformats.org/drawingml/2006/table">
            <a:tbl>
              <a:tblPr firstRow="1" firstCol="1" bandRow="1"/>
              <a:tblGrid>
                <a:gridCol w="3501511">
                  <a:extLst>
                    <a:ext uri="{9D8B030D-6E8A-4147-A177-3AD203B41FA5}">
                      <a16:colId xmlns:a16="http://schemas.microsoft.com/office/drawing/2014/main" val="3439603875"/>
                    </a:ext>
                  </a:extLst>
                </a:gridCol>
                <a:gridCol w="3501511">
                  <a:extLst>
                    <a:ext uri="{9D8B030D-6E8A-4147-A177-3AD203B41FA5}">
                      <a16:colId xmlns:a16="http://schemas.microsoft.com/office/drawing/2014/main" val="3713136247"/>
                    </a:ext>
                  </a:extLst>
                </a:gridCol>
                <a:gridCol w="4499971">
                  <a:extLst>
                    <a:ext uri="{9D8B030D-6E8A-4147-A177-3AD203B41FA5}">
                      <a16:colId xmlns:a16="http://schemas.microsoft.com/office/drawing/2014/main" val="2279914929"/>
                    </a:ext>
                  </a:extLst>
                </a:gridCol>
              </a:tblGrid>
              <a:tr h="59046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结构特征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分子密堆积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分子非密堆积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894797152"/>
                  </a:ext>
                </a:extLst>
              </a:tr>
              <a:tr h="59046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微粒间作用力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范德华力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范德华力和氢键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22285235"/>
                  </a:ext>
                </a:extLst>
              </a:tr>
              <a:tr h="118093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通常每个分子周围有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个紧邻的分子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每个分子周围紧邻的分子小于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空间利用率不高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88471594"/>
                  </a:ext>
                </a:extLst>
              </a:tr>
              <a:tr h="59046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、干冰、</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HF</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、冰</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81902089"/>
                  </a:ext>
                </a:extLst>
              </a:tr>
            </a:tbl>
          </a:graphicData>
        </a:graphic>
      </p:graphicFrame>
    </p:spTree>
    <p:extLst>
      <p:ext uri="{BB962C8B-B14F-4D97-AF65-F5344CB8AC3E}">
        <p14:creationId xmlns:p14="http://schemas.microsoft.com/office/powerpoint/2010/main" val="2638922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两种典型的分子晶体的组成和结构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每个晶胞中有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个原子。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分子周围等距离且紧邻的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45516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水分子之间主要的作用力是氢键，当然也有范德华力。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由于氢键的方向性，使四面体中心的每个水分子与四面体顶角方向的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个相邻水分子相互吸引。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sysj504.jpg" descr="id:2147490016;FounderCES"/>
          <p:cNvPicPr/>
          <p:nvPr/>
        </p:nvPicPr>
        <p:blipFill>
          <a:blip r:embed="rId2"/>
          <a:stretch>
            <a:fillRect/>
          </a:stretch>
        </p:blipFill>
        <p:spPr>
          <a:xfrm>
            <a:off x="1270670" y="3212976"/>
            <a:ext cx="2376264" cy="1908842"/>
          </a:xfrm>
          <a:prstGeom prst="rect">
            <a:avLst/>
          </a:prstGeom>
        </p:spPr>
      </p:pic>
      <p:pic>
        <p:nvPicPr>
          <p:cNvPr id="5" name="25sysj505.jpg" descr="id:2147490023;FounderCES"/>
          <p:cNvPicPr/>
          <p:nvPr/>
        </p:nvPicPr>
        <p:blipFill>
          <a:blip r:embed="rId3"/>
          <a:stretch>
            <a:fillRect/>
          </a:stretch>
        </p:blipFill>
        <p:spPr>
          <a:xfrm>
            <a:off x="5586254" y="2859087"/>
            <a:ext cx="2093128" cy="2343833"/>
          </a:xfrm>
          <a:prstGeom prst="rect">
            <a:avLst/>
          </a:prstGeom>
        </p:spPr>
      </p:pic>
      <p:sp>
        <p:nvSpPr>
          <p:cNvPr id="6" name="矩形 5"/>
          <p:cNvSpPr/>
          <p:nvPr/>
        </p:nvSpPr>
        <p:spPr>
          <a:xfrm>
            <a:off x="818770" y="5202920"/>
            <a:ext cx="328006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干冰的结构模型</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cs typeface="Times New Roman" panose="02020603050405020304" pitchFamily="18" charset="0"/>
              </a:rPr>
              <a:t>晶胞</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
        <p:nvSpPr>
          <p:cNvPr id="8" name="矩形 7"/>
          <p:cNvSpPr/>
          <p:nvPr/>
        </p:nvSpPr>
        <p:spPr>
          <a:xfrm>
            <a:off x="6038154" y="5182453"/>
            <a:ext cx="142218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冰的结构</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968328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387"/>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范德华力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对物质性质的影响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范德华力很弱，比化学键的键能小得多，分子间作用力的实质是一种静电作用，其主要特征有以下几个方面：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广泛存在于分子之间；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只有分子间充分接近时才有分子间的相互作用力；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范德华力主要影响物质的熔点、沸点、溶解度等物理性质；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范德华力无方向性和饱和性，只要分子周围空间允许，分子总是尽可能多地吸引其他分子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8554;FounderCES"/>
          <p:cNvPicPr/>
          <p:nvPr/>
        </p:nvPicPr>
        <p:blipFill>
          <a:blip r:embed="rId2">
            <a:clrChange>
              <a:clrFrom>
                <a:srgbClr val="000000">
                  <a:alpha val="0"/>
                </a:srgbClr>
              </a:clrFrom>
              <a:clrTo>
                <a:srgbClr val="000000">
                  <a:alpha val="0"/>
                </a:srgbClr>
              </a:clrTo>
            </a:clrChange>
          </a:blip>
          <a:stretch>
            <a:fillRect/>
          </a:stretch>
        </p:blipFill>
        <p:spPr>
          <a:xfrm>
            <a:off x="2970689" y="746766"/>
            <a:ext cx="6249035" cy="539750"/>
          </a:xfrm>
          <a:prstGeom prst="rect">
            <a:avLst/>
          </a:prstGeom>
        </p:spPr>
      </p:pic>
      <p:pic>
        <p:nvPicPr>
          <p:cNvPr id="4" name="要点1.eps" descr="id:2147488561;FounderCES"/>
          <p:cNvPicPr/>
          <p:nvPr/>
        </p:nvPicPr>
        <p:blipFill>
          <a:blip r:embed="rId3"/>
          <a:stretch>
            <a:fillRect/>
          </a:stretch>
        </p:blipFill>
        <p:spPr>
          <a:xfrm>
            <a:off x="343444" y="1494847"/>
            <a:ext cx="1024890" cy="359410"/>
          </a:xfrm>
          <a:prstGeom prst="rect">
            <a:avLst/>
          </a:prstGeom>
        </p:spPr>
      </p:pic>
    </p:spTree>
    <p:extLst>
      <p:ext uri="{BB962C8B-B14F-4D97-AF65-F5344CB8AC3E}">
        <p14:creationId xmlns:p14="http://schemas.microsoft.com/office/powerpoint/2010/main" val="1334638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广东湛江第二十一中学高二月考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下列物质的性质可用范德华力的大小来解释的是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的热稳定性依次减弱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的熔、沸点依次升高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上氢原子的活泼性依次减弱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的沸点依次</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升高</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88575;FounderCES"/>
          <p:cNvPicPr/>
          <p:nvPr/>
        </p:nvPicPr>
        <p:blipFill>
          <a:blip r:embed="rId2"/>
          <a:stretch>
            <a:fillRect/>
          </a:stretch>
        </p:blipFill>
        <p:spPr>
          <a:xfrm>
            <a:off x="343098" y="889580"/>
            <a:ext cx="1116965" cy="359410"/>
          </a:xfrm>
          <a:prstGeom prst="rect">
            <a:avLst/>
          </a:prstGeom>
        </p:spPr>
      </p:pic>
      <p:pic>
        <p:nvPicPr>
          <p:cNvPr id="4" name="图片 3"/>
          <p:cNvPicPr>
            <a:picLocks noChangeAspect="1"/>
          </p:cNvPicPr>
          <p:nvPr/>
        </p:nvPicPr>
        <p:blipFill>
          <a:blip r:embed="rId3"/>
          <a:stretch>
            <a:fillRect/>
          </a:stretch>
        </p:blipFill>
        <p:spPr>
          <a:xfrm>
            <a:off x="838622" y="2996952"/>
            <a:ext cx="1644947" cy="631271"/>
          </a:xfrm>
          <a:prstGeom prst="rect">
            <a:avLst/>
          </a:prstGeom>
        </p:spPr>
      </p:pic>
      <p:sp>
        <p:nvSpPr>
          <p:cNvPr id="5" name="内容占位符 1"/>
          <p:cNvSpPr txBox="1">
            <a:spLocks/>
          </p:cNvSpPr>
          <p:nvPr/>
        </p:nvSpPr>
        <p:spPr bwMode="auto">
          <a:xfrm>
            <a:off x="347235" y="4149080"/>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8638;FounderCES"/>
          <p:cNvPicPr/>
          <p:nvPr/>
        </p:nvPicPr>
        <p:blipFill>
          <a:blip r:embed="rId4"/>
          <a:stretch>
            <a:fillRect/>
          </a:stretch>
        </p:blipFill>
        <p:spPr>
          <a:xfrm>
            <a:off x="347235" y="4292540"/>
            <a:ext cx="1009650" cy="359410"/>
          </a:xfrm>
          <a:prstGeom prst="rect">
            <a:avLst/>
          </a:prstGeom>
        </p:spPr>
      </p:pic>
    </p:spTree>
    <p:extLst>
      <p:ext uri="{BB962C8B-B14F-4D97-AF65-F5344CB8AC3E}">
        <p14:creationId xmlns:p14="http://schemas.microsoft.com/office/powerpoint/2010/main" val="708022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的热稳定性依次减弱是由于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键键能依次减小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u="wavy" baseline="-25000"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CS</a:t>
            </a:r>
            <a:r>
              <a:rPr lang="en-US" altLang="zh-CN" b="1" u="wavy" baseline="-25000"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的相对分子质量依次增大</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分子间的范德华力也依次增大</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所以其熔、沸点也依次升高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上氢原子的活泼性依次减弱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键的极性有关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的沸点比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的低是由于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分子间形成了氢键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8610;FounderCES"/>
          <p:cNvPicPr/>
          <p:nvPr/>
        </p:nvPicPr>
        <p:blipFill>
          <a:blip r:embed="rId2"/>
          <a:stretch>
            <a:fillRect/>
          </a:stretch>
        </p:blipFill>
        <p:spPr>
          <a:xfrm>
            <a:off x="360854" y="889580"/>
            <a:ext cx="1009650" cy="359410"/>
          </a:xfrm>
          <a:prstGeom prst="rect">
            <a:avLst/>
          </a:prstGeom>
        </p:spPr>
      </p:pic>
      <p:pic>
        <p:nvPicPr>
          <p:cNvPr id="4" name="图片 3"/>
          <p:cNvPicPr>
            <a:picLocks noChangeAspect="1"/>
          </p:cNvPicPr>
          <p:nvPr/>
        </p:nvPicPr>
        <p:blipFill>
          <a:blip r:embed="rId3"/>
          <a:stretch>
            <a:fillRect/>
          </a:stretch>
        </p:blipFill>
        <p:spPr>
          <a:xfrm>
            <a:off x="5962427" y="1861625"/>
            <a:ext cx="1644947" cy="631271"/>
          </a:xfrm>
          <a:prstGeom prst="rect">
            <a:avLst/>
          </a:prstGeom>
        </p:spPr>
      </p:pic>
    </p:spTree>
    <p:extLst>
      <p:ext uri="{BB962C8B-B14F-4D97-AF65-F5344CB8AC3E}">
        <p14:creationId xmlns:p14="http://schemas.microsoft.com/office/powerpoint/2010/main" val="2485391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含</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范德华力或氢键的物质熔、沸点大小比较规律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分子极性相同的物质，相对分子质量越大，熔、沸点越高。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例如熔、沸点：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8645;FounderCES"/>
          <p:cNvPicPr/>
          <p:nvPr/>
        </p:nvPicPr>
        <p:blipFill>
          <a:blip r:embed="rId2"/>
          <a:stretch>
            <a:fillRect/>
          </a:stretch>
        </p:blipFill>
        <p:spPr>
          <a:xfrm>
            <a:off x="343098" y="889580"/>
            <a:ext cx="1024890" cy="359410"/>
          </a:xfrm>
          <a:prstGeom prst="rect">
            <a:avLst/>
          </a:prstGeom>
        </p:spPr>
      </p:pic>
      <p:pic>
        <p:nvPicPr>
          <p:cNvPr id="4" name="图片 3"/>
          <p:cNvPicPr>
            <a:picLocks noChangeAspect="1"/>
          </p:cNvPicPr>
          <p:nvPr/>
        </p:nvPicPr>
        <p:blipFill>
          <a:blip r:embed="rId3"/>
          <a:stretch>
            <a:fillRect/>
          </a:stretch>
        </p:blipFill>
        <p:spPr>
          <a:xfrm>
            <a:off x="360854" y="2565732"/>
            <a:ext cx="11485848" cy="737836"/>
          </a:xfrm>
          <a:prstGeom prst="rect">
            <a:avLst/>
          </a:prstGeom>
        </p:spPr>
      </p:pic>
      <p:sp>
        <p:nvSpPr>
          <p:cNvPr id="5" name="内容占位符 1"/>
          <p:cNvSpPr txBox="1">
            <a:spLocks/>
          </p:cNvSpPr>
          <p:nvPr/>
        </p:nvSpPr>
        <p:spPr bwMode="auto">
          <a:xfrm>
            <a:off x="360854" y="256490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有机物中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同系物之间遵循这个规律。</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6" name="温馨提示.eps" descr="id:2147490072;FounderCES"/>
          <p:cNvPicPr/>
          <p:nvPr/>
        </p:nvPicPr>
        <p:blipFill>
          <a:blip r:embed="rId4"/>
          <a:stretch>
            <a:fillRect/>
          </a:stretch>
        </p:blipFill>
        <p:spPr>
          <a:xfrm>
            <a:off x="379787" y="2708364"/>
            <a:ext cx="1830705" cy="359410"/>
          </a:xfrm>
          <a:prstGeom prst="rect">
            <a:avLst/>
          </a:prstGeom>
        </p:spPr>
      </p:pic>
    </p:spTree>
    <p:extLst>
      <p:ext uri="{BB962C8B-B14F-4D97-AF65-F5344CB8AC3E}">
        <p14:creationId xmlns:p14="http://schemas.microsoft.com/office/powerpoint/2010/main" val="271408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8867022" y="1988840"/>
            <a:ext cx="656950" cy="384622"/>
          </a:xfrm>
          <a:prstGeom prst="rect">
            <a:avLst/>
          </a:prstGeom>
        </p:spPr>
      </p:pic>
      <p:pic>
        <p:nvPicPr>
          <p:cNvPr id="7" name="图片 6"/>
          <p:cNvPicPr>
            <a:picLocks noChangeAspect="1"/>
          </p:cNvPicPr>
          <p:nvPr/>
        </p:nvPicPr>
        <p:blipFill>
          <a:blip r:embed="rId2"/>
          <a:stretch>
            <a:fillRect/>
          </a:stretch>
        </p:blipFill>
        <p:spPr>
          <a:xfrm>
            <a:off x="6716644" y="1988840"/>
            <a:ext cx="656950" cy="384622"/>
          </a:xfrm>
          <a:prstGeom prst="rect">
            <a:avLst/>
          </a:prstGeom>
        </p:spPr>
      </p:pic>
      <p:sp>
        <p:nvSpPr>
          <p:cNvPr id="6" name="内容占位符 5"/>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相对分子质量相同的物质，分子极性越大，熔、沸点越高。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，前者为极性分子，后者为非极性分子，所以熔、沸点：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在有机物的同分异构体中，一般地说，支链越多，熔、沸点越低。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例如沸点：正戊烷＞异戊烷＞新戊烷。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芳香族化合物中，一般地说，其熔、沸点高低的顺序是邻位＞间位＞对位化合物。</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例如沸点：邻二甲苯＞间二甲苯＞对二甲苯。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当分子中存在氢键时，其熔、沸点会突然增大。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例如沸点：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分子间形成氢键的物质的熔、沸点大于分子内形成氢键的物质的熔、沸点。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例如沸点：对羟基苯甲酸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分子间氢键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＞邻羟基苯甲酸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分子内氢键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6211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河北石家庄正定中学二模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将水滴到非金属卤化物上，则源源不断地产生卤化氢气体，发生反应的化学方程式如：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en-US"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Vrinda" panose="020B0502040204020203" pitchFamily="34" charset="0"/>
                          </a:rPr>
                          <m:t>        </m:t>
                        </m:r>
                        <m:r>
                          <a:rPr lang="en-US"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未配平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为阿伏加德罗常数的值，下列说法错误的是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的化学式为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冰晶体中氢键数目为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冰晶体中水分子空间利用率低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键数目之和为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均是由极性键构成的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970318"/>
              </a:xfrm>
              <a:blipFill>
                <a:blip r:embed="rId2"/>
                <a:stretch>
                  <a:fillRect l="-796" r="-849" b="-920"/>
                </a:stretch>
              </a:blipFill>
            </p:spPr>
            <p:txBody>
              <a:bodyPr/>
              <a:lstStyle/>
              <a:p>
                <a:r>
                  <a:rPr lang="zh-CN" altLang="en-US">
                    <a:noFill/>
                  </a:rPr>
                  <a:t> </a:t>
                </a:r>
              </a:p>
            </p:txBody>
          </p:sp>
        </mc:Fallback>
      </mc:AlternateContent>
      <p:pic>
        <p:nvPicPr>
          <p:cNvPr id="3" name="24典例2.eps" descr="id:2147488652;FounderCES"/>
          <p:cNvPicPr/>
          <p:nvPr/>
        </p:nvPicPr>
        <p:blipFill>
          <a:blip r:embed="rId3"/>
          <a:stretch>
            <a:fillRect/>
          </a:stretch>
        </p:blipFill>
        <p:spPr>
          <a:xfrm>
            <a:off x="343098" y="889580"/>
            <a:ext cx="1116965" cy="359410"/>
          </a:xfrm>
          <a:prstGeom prst="rect">
            <a:avLst/>
          </a:prstGeom>
        </p:spPr>
      </p:pic>
      <p:sp>
        <p:nvSpPr>
          <p:cNvPr id="4" name="内容占位符 1"/>
          <p:cNvSpPr txBox="1">
            <a:spLocks/>
          </p:cNvSpPr>
          <p:nvPr/>
        </p:nvSpPr>
        <p:spPr bwMode="auto">
          <a:xfrm>
            <a:off x="347235" y="4653136"/>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8638;FounderCES"/>
          <p:cNvPicPr/>
          <p:nvPr/>
        </p:nvPicPr>
        <p:blipFill>
          <a:blip r:embed="rId4"/>
          <a:stretch>
            <a:fillRect/>
          </a:stretch>
        </p:blipFill>
        <p:spPr>
          <a:xfrm>
            <a:off x="347235" y="4796596"/>
            <a:ext cx="1009650" cy="359410"/>
          </a:xfrm>
          <a:prstGeom prst="rect">
            <a:avLst/>
          </a:prstGeom>
        </p:spPr>
      </p:pic>
    </p:spTree>
    <p:extLst>
      <p:ext uri="{BB962C8B-B14F-4D97-AF65-F5344CB8AC3E}">
        <p14:creationId xmlns:p14="http://schemas.microsoft.com/office/powerpoint/2010/main" val="242850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390497"/>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原子守恒配平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sz="26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6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6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600"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3HBr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冰中每个水分子形成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个氢键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每个氢键被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个水分子共用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个水分子平均含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个氢键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冰晶体中氢键数目为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冰晶体中水分子间因存在氢键导致有较大空隙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空间利用率低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单键是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键数目之和为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键均是不同原子间形成的极性键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390497"/>
              </a:xfrm>
              <a:blipFill>
                <a:blip r:embed="rId2"/>
                <a:stretch>
                  <a:fillRect l="-796" r="-849" b="-2219"/>
                </a:stretch>
              </a:blipFill>
            </p:spPr>
            <p:txBody>
              <a:bodyPr/>
              <a:lstStyle/>
              <a:p>
                <a:r>
                  <a:rPr lang="zh-CN" altLang="en-US">
                    <a:noFill/>
                  </a:rPr>
                  <a:t> </a:t>
                </a:r>
              </a:p>
            </p:txBody>
          </p:sp>
        </mc:Fallback>
      </mc:AlternateContent>
      <p:pic>
        <p:nvPicPr>
          <p:cNvPr id="3" name="24解析.eps" descr="id:2147488610;FounderCES"/>
          <p:cNvPicPr/>
          <p:nvPr/>
        </p:nvPicPr>
        <p:blipFill>
          <a:blip r:embed="rId3"/>
          <a:stretch>
            <a:fillRect/>
          </a:stretch>
        </p:blipFill>
        <p:spPr>
          <a:xfrm>
            <a:off x="360854" y="999114"/>
            <a:ext cx="1009650" cy="359410"/>
          </a:xfrm>
          <a:prstGeom prst="rect">
            <a:avLst/>
          </a:prstGeom>
        </p:spPr>
      </p:pic>
    </p:spTree>
    <p:extLst>
      <p:ext uri="{BB962C8B-B14F-4D97-AF65-F5344CB8AC3E}">
        <p14:creationId xmlns:p14="http://schemas.microsoft.com/office/powerpoint/2010/main" val="2021804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9646"/>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分子间作用力</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24知识过.eps" descr="id:2147488399;FounderCES"/>
          <p:cNvPicPr/>
          <p:nvPr/>
        </p:nvPicPr>
        <p:blipFill>
          <a:blip r:embed="rId2">
            <a:clrChange>
              <a:clrFrom>
                <a:srgbClr val="000000">
                  <a:alpha val="0"/>
                </a:srgbClr>
              </a:clrFrom>
              <a:clrTo>
                <a:srgbClr val="000000">
                  <a:alpha val="0"/>
                </a:srgbClr>
              </a:clrTo>
            </a:clrChange>
          </a:blip>
          <a:stretch>
            <a:fillRect/>
          </a:stretch>
        </p:blipFill>
        <p:spPr>
          <a:xfrm>
            <a:off x="2970689" y="755826"/>
            <a:ext cx="6249035" cy="539750"/>
          </a:xfrm>
          <a:prstGeom prst="rect">
            <a:avLst/>
          </a:prstGeom>
        </p:spPr>
      </p:pic>
      <p:pic>
        <p:nvPicPr>
          <p:cNvPr id="4" name="知识点1.eps" descr="id:2147488406;FounderCES"/>
          <p:cNvPicPr/>
          <p:nvPr/>
        </p:nvPicPr>
        <p:blipFill>
          <a:blip r:embed="rId3"/>
          <a:stretch>
            <a:fillRect/>
          </a:stretch>
        </p:blipFill>
        <p:spPr>
          <a:xfrm>
            <a:off x="348222" y="1493106"/>
            <a:ext cx="1302385" cy="359410"/>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3698077930"/>
              </p:ext>
            </p:extLst>
          </p:nvPr>
        </p:nvGraphicFramePr>
        <p:xfrm>
          <a:off x="343711" y="2036792"/>
          <a:ext cx="11502992" cy="4056504"/>
        </p:xfrm>
        <a:graphic>
          <a:graphicData uri="http://schemas.openxmlformats.org/drawingml/2006/table">
            <a:tbl>
              <a:tblPr firstRow="1" firstCol="1" bandRow="1"/>
              <a:tblGrid>
                <a:gridCol w="1499990">
                  <a:extLst>
                    <a:ext uri="{9D8B030D-6E8A-4147-A177-3AD203B41FA5}">
                      <a16:colId xmlns:a16="http://schemas.microsoft.com/office/drawing/2014/main" val="3495479505"/>
                    </a:ext>
                  </a:extLst>
                </a:gridCol>
                <a:gridCol w="3193231">
                  <a:extLst>
                    <a:ext uri="{9D8B030D-6E8A-4147-A177-3AD203B41FA5}">
                      <a16:colId xmlns:a16="http://schemas.microsoft.com/office/drawing/2014/main" val="753671074"/>
                    </a:ext>
                  </a:extLst>
                </a:gridCol>
                <a:gridCol w="6809771">
                  <a:extLst>
                    <a:ext uri="{9D8B030D-6E8A-4147-A177-3AD203B41FA5}">
                      <a16:colId xmlns:a16="http://schemas.microsoft.com/office/drawing/2014/main" val="540424134"/>
                    </a:ext>
                  </a:extLst>
                </a:gridCol>
              </a:tblGrid>
              <a:tr h="57950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范德华力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45088840"/>
                  </a:ext>
                </a:extLst>
              </a:tr>
              <a:tr h="231800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概念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普遍存在于固体、液体、气体中分子之间的作用力</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氢原子与电负性很大、半径较小的原子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以共价键形成强极性键</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这个氢原子还可以吸引另一个键上电负性大、半径小的原子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形成具有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形式的物质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66717661"/>
                  </a:ext>
                </a:extLst>
              </a:tr>
              <a:tr h="115900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存在范围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某些含强极性键的分子间</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HF</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或分子内</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某些有机物</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04652225"/>
                  </a:ext>
                </a:extLst>
              </a:tr>
            </a:tbl>
          </a:graphicData>
        </a:graphic>
      </p:graphicFrame>
    </p:spTree>
    <p:extLst>
      <p:ext uri="{BB962C8B-B14F-4D97-AF65-F5344CB8AC3E}">
        <p14:creationId xmlns:p14="http://schemas.microsoft.com/office/powerpoint/2010/main" val="1447154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9646"/>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种类型晶体性质的比较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四类晶体物理性质的</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24情境通.eps" descr="id:2147489101;FounderCES"/>
          <p:cNvPicPr/>
          <p:nvPr/>
        </p:nvPicPr>
        <p:blipFill>
          <a:blip r:embed="rId2">
            <a:clrChange>
              <a:clrFrom>
                <a:srgbClr val="000000">
                  <a:alpha val="0"/>
                </a:srgbClr>
              </a:clrFrom>
              <a:clrTo>
                <a:srgbClr val="000000">
                  <a:alpha val="0"/>
                </a:srgbClr>
              </a:clrTo>
            </a:clrChange>
          </a:blip>
          <a:stretch>
            <a:fillRect/>
          </a:stretch>
        </p:blipFill>
        <p:spPr>
          <a:xfrm>
            <a:off x="3432334" y="746948"/>
            <a:ext cx="5325745" cy="539750"/>
          </a:xfrm>
          <a:prstGeom prst="rect">
            <a:avLst/>
          </a:prstGeom>
        </p:spPr>
      </p:pic>
      <p:pic>
        <p:nvPicPr>
          <p:cNvPr id="4" name="情境1.eps" descr="id:2147489108;FounderCES"/>
          <p:cNvPicPr/>
          <p:nvPr/>
        </p:nvPicPr>
        <p:blipFill>
          <a:blip r:embed="rId3"/>
          <a:stretch>
            <a:fillRect/>
          </a:stretch>
        </p:blipFill>
        <p:spPr>
          <a:xfrm>
            <a:off x="343098" y="1493106"/>
            <a:ext cx="1024890" cy="35941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481139399"/>
              </p:ext>
            </p:extLst>
          </p:nvPr>
        </p:nvGraphicFramePr>
        <p:xfrm>
          <a:off x="343711" y="2530584"/>
          <a:ext cx="11502992" cy="3058656"/>
        </p:xfrm>
        <a:graphic>
          <a:graphicData uri="http://schemas.openxmlformats.org/drawingml/2006/table">
            <a:tbl>
              <a:tblPr firstRow="1" firstCol="1" bandRow="1"/>
              <a:tblGrid>
                <a:gridCol w="2192470">
                  <a:extLst>
                    <a:ext uri="{9D8B030D-6E8A-4147-A177-3AD203B41FA5}">
                      <a16:colId xmlns:a16="http://schemas.microsoft.com/office/drawing/2014/main" val="3574556421"/>
                    </a:ext>
                  </a:extLst>
                </a:gridCol>
                <a:gridCol w="2500751">
                  <a:extLst>
                    <a:ext uri="{9D8B030D-6E8A-4147-A177-3AD203B41FA5}">
                      <a16:colId xmlns:a16="http://schemas.microsoft.com/office/drawing/2014/main" val="2689875282"/>
                    </a:ext>
                  </a:extLst>
                </a:gridCol>
                <a:gridCol w="2217777">
                  <a:extLst>
                    <a:ext uri="{9D8B030D-6E8A-4147-A177-3AD203B41FA5}">
                      <a16:colId xmlns:a16="http://schemas.microsoft.com/office/drawing/2014/main" val="967363075"/>
                    </a:ext>
                  </a:extLst>
                </a:gridCol>
                <a:gridCol w="2921760">
                  <a:extLst>
                    <a:ext uri="{9D8B030D-6E8A-4147-A177-3AD203B41FA5}">
                      <a16:colId xmlns:a16="http://schemas.microsoft.com/office/drawing/2014/main" val="370479596"/>
                    </a:ext>
                  </a:extLst>
                </a:gridCol>
                <a:gridCol w="1670234">
                  <a:extLst>
                    <a:ext uri="{9D8B030D-6E8A-4147-A177-3AD203B41FA5}">
                      <a16:colId xmlns:a16="http://schemas.microsoft.com/office/drawing/2014/main" val="1253944435"/>
                    </a:ext>
                  </a:extLst>
                </a:gridCol>
              </a:tblGrid>
              <a:tr h="76466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离子晶体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30449783"/>
                  </a:ext>
                </a:extLst>
              </a:tr>
              <a:tr h="76466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微粒间作用力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离子键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分子间作用力</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80509231"/>
                  </a:ext>
                </a:extLst>
              </a:tr>
              <a:tr h="76466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硬度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不一定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0858682"/>
                  </a:ext>
                </a:extLst>
              </a:tr>
              <a:tr h="76466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熔、沸点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较高</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不一定</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59668760"/>
                  </a:ext>
                </a:extLst>
              </a:tr>
            </a:tbl>
          </a:graphicData>
        </a:graphic>
      </p:graphicFrame>
    </p:spTree>
    <p:extLst>
      <p:ext uri="{BB962C8B-B14F-4D97-AF65-F5344CB8AC3E}">
        <p14:creationId xmlns:p14="http://schemas.microsoft.com/office/powerpoint/2010/main" val="683505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94536105"/>
              </p:ext>
            </p:extLst>
          </p:nvPr>
        </p:nvGraphicFramePr>
        <p:xfrm>
          <a:off x="262559" y="1196752"/>
          <a:ext cx="11665296" cy="3291840"/>
        </p:xfrm>
        <a:graphic>
          <a:graphicData uri="http://schemas.openxmlformats.org/drawingml/2006/table">
            <a:tbl>
              <a:tblPr firstRow="1" firstCol="1" bandRow="1"/>
              <a:tblGrid>
                <a:gridCol w="1368151">
                  <a:extLst>
                    <a:ext uri="{9D8B030D-6E8A-4147-A177-3AD203B41FA5}">
                      <a16:colId xmlns:a16="http://schemas.microsoft.com/office/drawing/2014/main" val="2901944320"/>
                    </a:ext>
                  </a:extLst>
                </a:gridCol>
                <a:gridCol w="3312368">
                  <a:extLst>
                    <a:ext uri="{9D8B030D-6E8A-4147-A177-3AD203B41FA5}">
                      <a16:colId xmlns:a16="http://schemas.microsoft.com/office/drawing/2014/main" val="1428640451"/>
                    </a:ext>
                  </a:extLst>
                </a:gridCol>
                <a:gridCol w="2327991">
                  <a:extLst>
                    <a:ext uri="{9D8B030D-6E8A-4147-A177-3AD203B41FA5}">
                      <a16:colId xmlns:a16="http://schemas.microsoft.com/office/drawing/2014/main" val="3204916951"/>
                    </a:ext>
                  </a:extLst>
                </a:gridCol>
                <a:gridCol w="2712569">
                  <a:extLst>
                    <a:ext uri="{9D8B030D-6E8A-4147-A177-3AD203B41FA5}">
                      <a16:colId xmlns:a16="http://schemas.microsoft.com/office/drawing/2014/main" val="3298239381"/>
                    </a:ext>
                  </a:extLst>
                </a:gridCol>
                <a:gridCol w="1944217">
                  <a:extLst>
                    <a:ext uri="{9D8B030D-6E8A-4147-A177-3AD203B41FA5}">
                      <a16:colId xmlns:a16="http://schemas.microsoft.com/office/drawing/2014/main" val="3752501514"/>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物质类别及举例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部分非金属单质</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如金刚石、硅、硼等</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部分非金属化合物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SiC</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活泼金属氧化物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、强碱</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、绝大部分盐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大多数非金属单质、气态氢化物、酸、非金属氧化物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除外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、绝大多数有机物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有机盐除外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金属单质</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、合金</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58456962"/>
                  </a:ext>
                </a:extLst>
              </a:tr>
            </a:tbl>
          </a:graphicData>
        </a:graphic>
      </p:graphicFrame>
    </p:spTree>
    <p:extLst>
      <p:ext uri="{BB962C8B-B14F-4D97-AF65-F5344CB8AC3E}">
        <p14:creationId xmlns:p14="http://schemas.microsoft.com/office/powerpoint/2010/main" val="18738056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晶体熔、沸点的比较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不同类型晶体的熔、沸点高低的一般规律：共价晶体＞离子晶体＞分子晶体。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金属晶体的熔、沸点差别很大，如钨、铂等熔、沸点很高，如汞、镓、铯等熔、沸点很低，金属晶体一般不参与比较。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由共价键形成的共价晶体中，原子半径小的键长短，键能大，晶体的熔、沸点高。如熔点：金刚石＞石英＞碳化硅＞硅。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344363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一般地说，阴、阳离子所带电荷数越多，离子半径越小，则离子键越强，其离子晶体的熔、沸点就越高。如熔点：</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分子间作用力越大，物质的熔、沸点越高；具有氢键的分子晶体熔、沸点反常的高。如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组成和结构相似的分子晶体，相对分子质量越大，熔、沸点越高，如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935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要求填空。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的晶体类型是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。苯胺与甲苯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的相对分子质量相近，但苯胺的熔点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5.9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、沸点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184.4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分别高于甲苯的熔点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95.0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、沸点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110.6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8575;FounderCES"/>
          <p:cNvPicPr/>
          <p:nvPr/>
        </p:nvPicPr>
        <p:blipFill>
          <a:blip r:embed="rId2"/>
          <a:stretch>
            <a:fillRect/>
          </a:stretch>
        </p:blipFill>
        <p:spPr>
          <a:xfrm>
            <a:off x="343098" y="889580"/>
            <a:ext cx="1116965" cy="359410"/>
          </a:xfrm>
          <a:prstGeom prst="rect">
            <a:avLst/>
          </a:prstGeom>
        </p:spPr>
      </p:pic>
      <p:sp>
        <p:nvSpPr>
          <p:cNvPr id="5" name="内容占位符 1"/>
          <p:cNvSpPr txBox="1">
            <a:spLocks/>
          </p:cNvSpPr>
          <p:nvPr/>
        </p:nvSpPr>
        <p:spPr bwMode="auto">
          <a:xfrm>
            <a:off x="347235" y="2996768"/>
            <a:ext cx="1149946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分子晶体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苯胺分子之间存在氢键</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6" name="24答案.eps" descr="id:2147488638;FounderCES"/>
          <p:cNvPicPr/>
          <p:nvPr/>
        </p:nvPicPr>
        <p:blipFill>
          <a:blip r:embed="rId3"/>
          <a:stretch>
            <a:fillRect/>
          </a:stretch>
        </p:blipFill>
        <p:spPr>
          <a:xfrm>
            <a:off x="347235" y="3140228"/>
            <a:ext cx="1009650" cy="359410"/>
          </a:xfrm>
          <a:prstGeom prst="rect">
            <a:avLst/>
          </a:prstGeom>
        </p:spPr>
      </p:pic>
      <p:pic>
        <p:nvPicPr>
          <p:cNvPr id="7" name="图片 6"/>
          <p:cNvPicPr>
            <a:picLocks noChangeAspect="1"/>
          </p:cNvPicPr>
          <p:nvPr/>
        </p:nvPicPr>
        <p:blipFill>
          <a:blip r:embed="rId4"/>
          <a:stretch>
            <a:fillRect/>
          </a:stretch>
        </p:blipFill>
        <p:spPr>
          <a:xfrm>
            <a:off x="1767240" y="1386095"/>
            <a:ext cx="1412134" cy="514187"/>
          </a:xfrm>
          <a:prstGeom prst="rect">
            <a:avLst/>
          </a:prstGeom>
        </p:spPr>
      </p:pic>
      <p:pic>
        <p:nvPicPr>
          <p:cNvPr id="8" name="图片 7"/>
          <p:cNvPicPr>
            <a:picLocks noChangeAspect="1"/>
          </p:cNvPicPr>
          <p:nvPr/>
        </p:nvPicPr>
        <p:blipFill>
          <a:blip r:embed="rId5"/>
          <a:stretch>
            <a:fillRect/>
          </a:stretch>
        </p:blipFill>
        <p:spPr>
          <a:xfrm>
            <a:off x="8519809" y="1340768"/>
            <a:ext cx="1509203" cy="554569"/>
          </a:xfrm>
          <a:prstGeom prst="rect">
            <a:avLst/>
          </a:prstGeom>
        </p:spPr>
      </p:pic>
      <p:sp>
        <p:nvSpPr>
          <p:cNvPr id="9" name="内容占位符 1"/>
          <p:cNvSpPr txBox="1">
            <a:spLocks/>
          </p:cNvSpPr>
          <p:nvPr/>
        </p:nvSpPr>
        <p:spPr bwMode="auto">
          <a:xfrm>
            <a:off x="360854" y="36169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大多数有机物都是分子晶体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除了一部分有机酸盐和有机碱盐是离子晶体。分子晶体的熔、沸点不同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首先要考虑的就是是否有氢键。</a:t>
            </a:r>
            <a:r>
              <a:rPr lang="zh-CN" altLang="zh-CN" b="1" u="wavy"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苯胺中存在电负性较强的</a:t>
            </a:r>
            <a:r>
              <a:rPr lang="en-US"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分子间可以形成氢键</a:t>
            </a:r>
            <a:r>
              <a:rPr lang="zh-CN" altLang="zh-CN" b="1" u="wavy"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因此比甲苯的熔、沸点高。</a:t>
            </a:r>
            <a:endParaRPr lang="en-US" altLang="zh-CN" b="1" u="wavy"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0" name="24解析.eps" descr="id:2147488610;FounderCES"/>
          <p:cNvPicPr/>
          <p:nvPr/>
        </p:nvPicPr>
        <p:blipFill>
          <a:blip r:embed="rId6"/>
          <a:stretch>
            <a:fillRect/>
          </a:stretch>
        </p:blipFill>
        <p:spPr>
          <a:xfrm>
            <a:off x="360854" y="3760424"/>
            <a:ext cx="1009650" cy="359410"/>
          </a:xfrm>
          <a:prstGeom prst="rect">
            <a:avLst/>
          </a:prstGeom>
        </p:spPr>
      </p:pic>
    </p:spTree>
    <p:extLst>
      <p:ext uri="{BB962C8B-B14F-4D97-AF65-F5344CB8AC3E}">
        <p14:creationId xmlns:p14="http://schemas.microsoft.com/office/powerpoint/2010/main" val="20895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能与金属</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，该化合物熔点为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253 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，沸点为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376 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，其固体属于</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47235" y="1916832"/>
            <a:ext cx="1149946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6" name="24答案.eps" descr="id:2147488638;FounderCES"/>
          <p:cNvPicPr/>
          <p:nvPr/>
        </p:nvPicPr>
        <p:blipFill>
          <a:blip r:embed="rId2"/>
          <a:stretch>
            <a:fillRect/>
          </a:stretch>
        </p:blipFill>
        <p:spPr>
          <a:xfrm>
            <a:off x="347235" y="2060292"/>
            <a:ext cx="1009650" cy="359410"/>
          </a:xfrm>
          <a:prstGeom prst="rect">
            <a:avLst/>
          </a:prstGeom>
        </p:spPr>
      </p:pic>
      <p:sp>
        <p:nvSpPr>
          <p:cNvPr id="9" name="内容占位符 1"/>
          <p:cNvSpPr txBox="1">
            <a:spLocks/>
          </p:cNvSpPr>
          <p:nvPr/>
        </p:nvSpPr>
        <p:spPr bwMode="auto">
          <a:xfrm>
            <a:off x="360854" y="26088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的熔、沸点低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属于分子晶体</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0" name="24解析.eps" descr="id:2147488610;FounderCES"/>
          <p:cNvPicPr/>
          <p:nvPr/>
        </p:nvPicPr>
        <p:blipFill>
          <a:blip r:embed="rId3"/>
          <a:stretch>
            <a:fillRect/>
          </a:stretch>
        </p:blipFill>
        <p:spPr>
          <a:xfrm>
            <a:off x="360854" y="2752312"/>
            <a:ext cx="1009650" cy="359410"/>
          </a:xfrm>
          <a:prstGeom prst="rect">
            <a:avLst/>
          </a:prstGeom>
        </p:spPr>
      </p:pic>
    </p:spTree>
    <p:extLst>
      <p:ext uri="{BB962C8B-B14F-4D97-AF65-F5344CB8AC3E}">
        <p14:creationId xmlns:p14="http://schemas.microsoft.com/office/powerpoint/2010/main" val="3669120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碳有多种同素异形体，其中石墨烯与金刚石的晶体结构如图所示。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在石墨烯晶体中，每个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原子连接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个六元环，每个六元环占有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47235" y="4581128"/>
            <a:ext cx="1149946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p>
        </p:txBody>
      </p:sp>
      <p:pic>
        <p:nvPicPr>
          <p:cNvPr id="6" name="24答案.eps" descr="id:2147488638;FounderCES"/>
          <p:cNvPicPr/>
          <p:nvPr/>
        </p:nvPicPr>
        <p:blipFill>
          <a:blip r:embed="rId2"/>
          <a:stretch>
            <a:fillRect/>
          </a:stretch>
        </p:blipFill>
        <p:spPr>
          <a:xfrm>
            <a:off x="347235" y="4724588"/>
            <a:ext cx="1009650" cy="359410"/>
          </a:xfrm>
          <a:prstGeom prst="rect">
            <a:avLst/>
          </a:prstGeom>
        </p:spPr>
      </p:pic>
      <mc:AlternateContent xmlns:mc="http://schemas.openxmlformats.org/markup-compatibility/2006" xmlns:a14="http://schemas.microsoft.com/office/drawing/2010/main">
        <mc:Choice Requires="a14">
          <p:sp>
            <p:nvSpPr>
              <p:cNvPr id="9" name="内容占位符 1"/>
              <p:cNvSpPr txBox="1">
                <a:spLocks/>
              </p:cNvSpPr>
              <p:nvPr/>
            </p:nvSpPr>
            <p:spPr bwMode="auto">
              <a:xfrm>
                <a:off x="360854" y="5085184"/>
                <a:ext cx="11485848" cy="162608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原子参与形成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个六元环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每个碳原子对六元环的贡献为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则每个六元环占有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9" name="内容占位符 1"/>
              <p:cNvSpPr txBox="1">
                <a:spLocks noRot="1" noChangeAspect="1" noMove="1" noResize="1" noEditPoints="1" noAdjustHandles="1" noChangeArrowheads="1" noChangeShapeType="1" noTextEdit="1"/>
              </p:cNvSpPr>
              <p:nvPr/>
            </p:nvSpPr>
            <p:spPr bwMode="auto">
              <a:xfrm>
                <a:off x="360854" y="5085184"/>
                <a:ext cx="11485848" cy="1626086"/>
              </a:xfrm>
              <a:prstGeom prst="rect">
                <a:avLst/>
              </a:prstGeom>
              <a:blipFill>
                <a:blip r:embed="rId3"/>
                <a:stretch>
                  <a:fillRect l="-796" r="-849" b="-26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0" name="24解析.eps" descr="id:2147488610;FounderCES"/>
          <p:cNvPicPr/>
          <p:nvPr/>
        </p:nvPicPr>
        <p:blipFill>
          <a:blip r:embed="rId4"/>
          <a:stretch>
            <a:fillRect/>
          </a:stretch>
        </p:blipFill>
        <p:spPr>
          <a:xfrm>
            <a:off x="360854" y="5418959"/>
            <a:ext cx="1009650" cy="359410"/>
          </a:xfrm>
          <a:prstGeom prst="rect">
            <a:avLst/>
          </a:prstGeom>
        </p:spPr>
      </p:pic>
      <p:pic>
        <p:nvPicPr>
          <p:cNvPr id="7" name="25sysj506.jpg" descr="id:2147490129;FounderCES"/>
          <p:cNvPicPr/>
          <p:nvPr/>
        </p:nvPicPr>
        <p:blipFill>
          <a:blip r:embed="rId5"/>
          <a:stretch>
            <a:fillRect/>
          </a:stretch>
        </p:blipFill>
        <p:spPr>
          <a:xfrm>
            <a:off x="2494806" y="1772816"/>
            <a:ext cx="1897425" cy="693743"/>
          </a:xfrm>
          <a:prstGeom prst="rect">
            <a:avLst/>
          </a:prstGeom>
        </p:spPr>
      </p:pic>
      <p:pic>
        <p:nvPicPr>
          <p:cNvPr id="8" name="25sysj507.jpg" descr="id:2147490136;FounderCES"/>
          <p:cNvPicPr/>
          <p:nvPr/>
        </p:nvPicPr>
        <p:blipFill>
          <a:blip r:embed="rId6"/>
          <a:stretch>
            <a:fillRect/>
          </a:stretch>
        </p:blipFill>
        <p:spPr>
          <a:xfrm>
            <a:off x="6095206" y="1313873"/>
            <a:ext cx="1728192" cy="1683362"/>
          </a:xfrm>
          <a:prstGeom prst="rect">
            <a:avLst/>
          </a:prstGeom>
        </p:spPr>
      </p:pic>
      <p:sp>
        <p:nvSpPr>
          <p:cNvPr id="4" name="矩形 3"/>
          <p:cNvSpPr/>
          <p:nvPr/>
        </p:nvSpPr>
        <p:spPr>
          <a:xfrm>
            <a:off x="2638822" y="2554298"/>
            <a:ext cx="1731564" cy="646331"/>
          </a:xfrm>
          <a:prstGeom prst="rect">
            <a:avLst/>
          </a:prstGeom>
        </p:spPr>
        <p:txBody>
          <a:bodyPr wrap="none">
            <a:spAutoFit/>
          </a:bodyPr>
          <a:lstStyle/>
          <a:p>
            <a:pPr algn="ctr">
              <a:lnSpc>
                <a:spcPct val="150000"/>
              </a:lnSpc>
              <a:spcAft>
                <a:spcPts val="0"/>
              </a:spcAft>
            </a:pPr>
            <a:r>
              <a:rPr lang="zh-CN" altLang="zh-CN" sz="2400" smtClean="0">
                <a:solidFill>
                  <a:srgbClr val="000000"/>
                </a:solidFill>
                <a:cs typeface="Times New Roman" panose="02020603050405020304" pitchFamily="18" charset="0"/>
              </a:rPr>
              <a:t>石墨烯晶体</a:t>
            </a:r>
            <a:endParaRPr lang="zh-CN" altLang="zh-CN" sz="1050" dirty="0">
              <a:solidFill>
                <a:srgbClr val="000000"/>
              </a:solidFill>
              <a:cs typeface="Times New Roman" panose="02020603050405020304" pitchFamily="18" charset="0"/>
            </a:endParaRPr>
          </a:p>
        </p:txBody>
      </p:sp>
      <p:sp>
        <p:nvSpPr>
          <p:cNvPr id="12" name="矩形 11"/>
          <p:cNvSpPr/>
          <p:nvPr/>
        </p:nvSpPr>
        <p:spPr>
          <a:xfrm>
            <a:off x="6311230" y="2976384"/>
            <a:ext cx="173156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金刚石晶体</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98790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在金刚石晶体中，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原子所连接的最小环也为六元环，每个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原子连接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个六元环，六元环中最多有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原子在同一平面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47235" y="4149080"/>
            <a:ext cx="1149946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p>
        </p:txBody>
      </p:sp>
      <p:pic>
        <p:nvPicPr>
          <p:cNvPr id="6" name="24答案.eps" descr="id:2147488638;FounderCES"/>
          <p:cNvPicPr/>
          <p:nvPr/>
        </p:nvPicPr>
        <p:blipFill>
          <a:blip r:embed="rId2"/>
          <a:stretch>
            <a:fillRect/>
          </a:stretch>
        </p:blipFill>
        <p:spPr>
          <a:xfrm>
            <a:off x="347235" y="4292540"/>
            <a:ext cx="1009650" cy="359410"/>
          </a:xfrm>
          <a:prstGeom prst="rect">
            <a:avLst/>
          </a:prstGeom>
        </p:spPr>
      </p:pic>
      <p:pic>
        <p:nvPicPr>
          <p:cNvPr id="7" name="25sysj506.jpg" descr="id:2147490129;FounderCES"/>
          <p:cNvPicPr/>
          <p:nvPr/>
        </p:nvPicPr>
        <p:blipFill>
          <a:blip r:embed="rId3"/>
          <a:stretch>
            <a:fillRect/>
          </a:stretch>
        </p:blipFill>
        <p:spPr>
          <a:xfrm>
            <a:off x="2494806" y="2371189"/>
            <a:ext cx="1897425" cy="693743"/>
          </a:xfrm>
          <a:prstGeom prst="rect">
            <a:avLst/>
          </a:prstGeom>
        </p:spPr>
      </p:pic>
      <p:pic>
        <p:nvPicPr>
          <p:cNvPr id="8" name="25sysj507.jpg" descr="id:2147490136;FounderCES"/>
          <p:cNvPicPr/>
          <p:nvPr/>
        </p:nvPicPr>
        <p:blipFill>
          <a:blip r:embed="rId4"/>
          <a:stretch>
            <a:fillRect/>
          </a:stretch>
        </p:blipFill>
        <p:spPr>
          <a:xfrm>
            <a:off x="6095206" y="1912246"/>
            <a:ext cx="1728192" cy="1683362"/>
          </a:xfrm>
          <a:prstGeom prst="rect">
            <a:avLst/>
          </a:prstGeom>
        </p:spPr>
      </p:pic>
      <p:sp>
        <p:nvSpPr>
          <p:cNvPr id="4" name="矩形 3"/>
          <p:cNvSpPr/>
          <p:nvPr/>
        </p:nvSpPr>
        <p:spPr>
          <a:xfrm>
            <a:off x="2638822" y="3152671"/>
            <a:ext cx="1731564" cy="646331"/>
          </a:xfrm>
          <a:prstGeom prst="rect">
            <a:avLst/>
          </a:prstGeom>
        </p:spPr>
        <p:txBody>
          <a:bodyPr wrap="none">
            <a:spAutoFit/>
          </a:bodyPr>
          <a:lstStyle/>
          <a:p>
            <a:pPr algn="ctr">
              <a:lnSpc>
                <a:spcPct val="150000"/>
              </a:lnSpc>
              <a:spcAft>
                <a:spcPts val="0"/>
              </a:spcAft>
            </a:pPr>
            <a:r>
              <a:rPr lang="zh-CN" altLang="zh-CN" sz="2400" smtClean="0">
                <a:solidFill>
                  <a:srgbClr val="000000"/>
                </a:solidFill>
                <a:cs typeface="Times New Roman" panose="02020603050405020304" pitchFamily="18" charset="0"/>
              </a:rPr>
              <a:t>石墨烯晶体</a:t>
            </a:r>
            <a:endParaRPr lang="zh-CN" altLang="zh-CN" sz="1050" dirty="0">
              <a:solidFill>
                <a:srgbClr val="000000"/>
              </a:solidFill>
              <a:cs typeface="Times New Roman" panose="02020603050405020304" pitchFamily="18" charset="0"/>
            </a:endParaRPr>
          </a:p>
        </p:txBody>
      </p:sp>
      <p:sp>
        <p:nvSpPr>
          <p:cNvPr id="12" name="矩形 11"/>
          <p:cNvSpPr/>
          <p:nvPr/>
        </p:nvSpPr>
        <p:spPr>
          <a:xfrm>
            <a:off x="6311230" y="3574757"/>
            <a:ext cx="173156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金刚石晶体</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45996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原子周围形成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最小的环为六元环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其中任意两个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种组合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个六元环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则每个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原子连接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个六元环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根据数学知识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原子可形成一个平面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而每个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原子都可构成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个正四面体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所以六元环中最多有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原子共面</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8610;FounderCES"/>
          <p:cNvPicPr/>
          <p:nvPr/>
        </p:nvPicPr>
        <p:blipFill>
          <a:blip r:embed="rId2"/>
          <a:stretch>
            <a:fillRect/>
          </a:stretch>
        </p:blipFill>
        <p:spPr>
          <a:xfrm>
            <a:off x="360854" y="889580"/>
            <a:ext cx="1009650" cy="359410"/>
          </a:xfrm>
          <a:prstGeom prst="rect">
            <a:avLst/>
          </a:prstGeom>
        </p:spPr>
      </p:pic>
      <p:pic>
        <p:nvPicPr>
          <p:cNvPr id="4" name="25sysj506.jpg" descr="id:2147490129;FounderCES"/>
          <p:cNvPicPr/>
          <p:nvPr/>
        </p:nvPicPr>
        <p:blipFill>
          <a:blip r:embed="rId3"/>
          <a:stretch>
            <a:fillRect/>
          </a:stretch>
        </p:blipFill>
        <p:spPr>
          <a:xfrm>
            <a:off x="2494806" y="3091269"/>
            <a:ext cx="1897425" cy="693743"/>
          </a:xfrm>
          <a:prstGeom prst="rect">
            <a:avLst/>
          </a:prstGeom>
        </p:spPr>
      </p:pic>
      <p:pic>
        <p:nvPicPr>
          <p:cNvPr id="5" name="25sysj507.jpg" descr="id:2147490136;FounderCES"/>
          <p:cNvPicPr/>
          <p:nvPr/>
        </p:nvPicPr>
        <p:blipFill>
          <a:blip r:embed="rId4"/>
          <a:stretch>
            <a:fillRect/>
          </a:stretch>
        </p:blipFill>
        <p:spPr>
          <a:xfrm>
            <a:off x="6095206" y="2632326"/>
            <a:ext cx="1728192" cy="1683362"/>
          </a:xfrm>
          <a:prstGeom prst="rect">
            <a:avLst/>
          </a:prstGeom>
        </p:spPr>
      </p:pic>
      <p:sp>
        <p:nvSpPr>
          <p:cNvPr id="6" name="矩形 5"/>
          <p:cNvSpPr/>
          <p:nvPr/>
        </p:nvSpPr>
        <p:spPr>
          <a:xfrm>
            <a:off x="2638822" y="3872751"/>
            <a:ext cx="1731564" cy="646331"/>
          </a:xfrm>
          <a:prstGeom prst="rect">
            <a:avLst/>
          </a:prstGeom>
        </p:spPr>
        <p:txBody>
          <a:bodyPr wrap="none">
            <a:spAutoFit/>
          </a:bodyPr>
          <a:lstStyle/>
          <a:p>
            <a:pPr algn="ctr">
              <a:lnSpc>
                <a:spcPct val="150000"/>
              </a:lnSpc>
              <a:spcAft>
                <a:spcPts val="0"/>
              </a:spcAft>
            </a:pPr>
            <a:r>
              <a:rPr lang="zh-CN" altLang="zh-CN" sz="2400" smtClean="0">
                <a:solidFill>
                  <a:srgbClr val="000000"/>
                </a:solidFill>
                <a:cs typeface="Times New Roman" panose="02020603050405020304" pitchFamily="18" charset="0"/>
              </a:rPr>
              <a:t>石墨烯晶体</a:t>
            </a:r>
            <a:endParaRPr lang="zh-CN" altLang="zh-CN" sz="1050" dirty="0">
              <a:solidFill>
                <a:srgbClr val="000000"/>
              </a:solidFill>
              <a:cs typeface="Times New Roman" panose="02020603050405020304" pitchFamily="18" charset="0"/>
            </a:endParaRPr>
          </a:p>
        </p:txBody>
      </p:sp>
      <p:sp>
        <p:nvSpPr>
          <p:cNvPr id="7" name="矩形 6"/>
          <p:cNvSpPr/>
          <p:nvPr/>
        </p:nvSpPr>
        <p:spPr>
          <a:xfrm>
            <a:off x="6095206" y="4294837"/>
            <a:ext cx="173156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金刚石晶体</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090729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098" y="4347174"/>
            <a:ext cx="1512168" cy="864096"/>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54368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晶体</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中相关计算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晶体中原子间距离和晶胞参数计算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思维流程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根据密度求晶胞中原子之间的距离时，可首先由密度计算出晶胞体积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晶胞质量由晶胞含有的微粒数计算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，再根据晶胞结构判断微粒间距与棱长的关系。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立方晶胞参数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计算公式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den>
                        </m:f>
                      </m:e>
                    </m:rad>
                  </m:oMath>
                </a14:m>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543680"/>
              </a:xfrm>
              <a:blipFill>
                <a:blip r:embed="rId3"/>
                <a:stretch>
                  <a:fillRect l="-796" r="-849"/>
                </a:stretch>
              </a:blipFill>
            </p:spPr>
            <p:txBody>
              <a:bodyPr/>
              <a:lstStyle/>
              <a:p>
                <a:r>
                  <a:rPr lang="zh-CN" altLang="en-US">
                    <a:noFill/>
                  </a:rPr>
                  <a:t> </a:t>
                </a:r>
              </a:p>
            </p:txBody>
          </p:sp>
        </mc:Fallback>
      </mc:AlternateContent>
      <p:pic>
        <p:nvPicPr>
          <p:cNvPr id="3" name="情境2.eps" descr="id:2147489164;FounderCES"/>
          <p:cNvPicPr/>
          <p:nvPr/>
        </p:nvPicPr>
        <p:blipFill>
          <a:blip r:embed="rId4"/>
          <a:stretch>
            <a:fillRect/>
          </a:stretch>
        </p:blipFill>
        <p:spPr>
          <a:xfrm>
            <a:off x="343098" y="889580"/>
            <a:ext cx="1024890" cy="359410"/>
          </a:xfrm>
          <a:prstGeom prst="rect">
            <a:avLst/>
          </a:prstGeom>
        </p:spPr>
      </p:pic>
    </p:spTree>
    <p:extLst>
      <p:ext uri="{BB962C8B-B14F-4D97-AF65-F5344CB8AC3E}">
        <p14:creationId xmlns:p14="http://schemas.microsoft.com/office/powerpoint/2010/main" val="3209637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458166283"/>
              </p:ext>
            </p:extLst>
          </p:nvPr>
        </p:nvGraphicFramePr>
        <p:xfrm>
          <a:off x="334567" y="836712"/>
          <a:ext cx="11521279" cy="5555171"/>
        </p:xfrm>
        <a:graphic>
          <a:graphicData uri="http://schemas.openxmlformats.org/drawingml/2006/table">
            <a:tbl>
              <a:tblPr firstRow="1" firstCol="1" bandRow="1"/>
              <a:tblGrid>
                <a:gridCol w="1502374">
                  <a:extLst>
                    <a:ext uri="{9D8B030D-6E8A-4147-A177-3AD203B41FA5}">
                      <a16:colId xmlns:a16="http://schemas.microsoft.com/office/drawing/2014/main" val="83760289"/>
                    </a:ext>
                  </a:extLst>
                </a:gridCol>
                <a:gridCol w="3610193">
                  <a:extLst>
                    <a:ext uri="{9D8B030D-6E8A-4147-A177-3AD203B41FA5}">
                      <a16:colId xmlns:a16="http://schemas.microsoft.com/office/drawing/2014/main" val="2955047844"/>
                    </a:ext>
                  </a:extLst>
                </a:gridCol>
                <a:gridCol w="6408712">
                  <a:extLst>
                    <a:ext uri="{9D8B030D-6E8A-4147-A177-3AD203B41FA5}">
                      <a16:colId xmlns:a16="http://schemas.microsoft.com/office/drawing/2014/main" val="2427777349"/>
                    </a:ext>
                  </a:extLst>
                </a:gridCol>
              </a:tblGrid>
              <a:tr h="464933">
                <a:tc>
                  <a:txBody>
                    <a:bodyPr/>
                    <a:lstStyle/>
                    <a:p>
                      <a:pPr algn="ctr" hangingPunct="0">
                        <a:lnSpc>
                          <a:spcPct val="13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范德华力</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氢键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62843903"/>
                  </a:ext>
                </a:extLst>
              </a:tr>
              <a:tr h="985870">
                <a:tc>
                  <a:txBody>
                    <a:bodyPr/>
                    <a:lstStyle/>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强度比较</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比化学键的键能约小</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个数量级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比化学键的键能小</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个数量级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和范德华力的数量级相同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但比范德华力要大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05169400"/>
                  </a:ext>
                </a:extLst>
              </a:tr>
              <a:tr h="2027743">
                <a:tc>
                  <a:txBody>
                    <a:bodyPr/>
                    <a:lstStyle/>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影响强度</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因素</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相对分子质量越大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范德华力越大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分子的极性越大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范德华力越大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氢键的强弱与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的电负性大小有关。电负性越大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氢键越强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氢键的强弱还和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的半径大小有关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的半径越小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越能接近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形成的氢键也越强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01905503"/>
                  </a:ext>
                </a:extLst>
              </a:tr>
              <a:tr h="2066070">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对物质性质的影响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对于结构相似的物质来说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相对分子质量越大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分子间作用力越大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物质的熔点、沸点也越高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对物质熔、沸点的影响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对溶解度的影响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24030166"/>
                  </a:ext>
                </a:extLst>
              </a:tr>
            </a:tbl>
          </a:graphicData>
        </a:graphic>
      </p:graphicFrame>
    </p:spTree>
    <p:extLst>
      <p:ext uri="{BB962C8B-B14F-4D97-AF65-F5344CB8AC3E}">
        <p14:creationId xmlns:p14="http://schemas.microsoft.com/office/powerpoint/2010/main" val="10567442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43098" y="4302349"/>
            <a:ext cx="6328172" cy="864096"/>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47199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晶体中原子空间利用率计算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思维流程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利用率是指构成晶体的原子在整个晶体空间中所占有的体积百分比，首先分析晶胞中原子个数和原子半径，计算出晶胞中所有原子的体积，其次根据立体几何知识计算出晶胞的棱长，再计算出晶胞的体积，即可顺利解答此类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计算公式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空间利用率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晶胞中所有原子的体积</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晶胞体积</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471993"/>
              </a:xfrm>
              <a:blipFill>
                <a:blip r:embed="rId3"/>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4197512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33349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经典结构分类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示例</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设原子半径为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，由于原子在晶胞棱的方向上相切，可以计算出晶胞参数：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。每个晶胞中包含一个原子。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52.36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333494"/>
              </a:xfrm>
              <a:blipFill>
                <a:blip r:embed="rId2"/>
                <a:stretch>
                  <a:fillRect l="-796" r="-849"/>
                </a:stretch>
              </a:blipFill>
            </p:spPr>
            <p:txBody>
              <a:bodyPr/>
              <a:lstStyle/>
              <a:p>
                <a:r>
                  <a:rPr lang="zh-CN" altLang="en-US">
                    <a:noFill/>
                  </a:rPr>
                  <a:t> </a:t>
                </a:r>
              </a:p>
            </p:txBody>
          </p:sp>
        </mc:Fallback>
      </mc:AlternateContent>
      <p:pic>
        <p:nvPicPr>
          <p:cNvPr id="3" name="qs140.jpg" descr="id:2147490164;FounderCES"/>
          <p:cNvPicPr/>
          <p:nvPr/>
        </p:nvPicPr>
        <p:blipFill>
          <a:blip r:embed="rId3"/>
          <a:stretch>
            <a:fillRect/>
          </a:stretch>
        </p:blipFill>
        <p:spPr>
          <a:xfrm>
            <a:off x="4271696" y="1340768"/>
            <a:ext cx="3664163" cy="1449649"/>
          </a:xfrm>
          <a:prstGeom prst="rect">
            <a:avLst/>
          </a:prstGeom>
        </p:spPr>
      </p:pic>
    </p:spTree>
    <p:extLst>
      <p:ext uri="{BB962C8B-B14F-4D97-AF65-F5344CB8AC3E}">
        <p14:creationId xmlns:p14="http://schemas.microsoft.com/office/powerpoint/2010/main" val="19600390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06433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体心立方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设原子半径为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，由于原子在晶胞体对角线方向上相切，可以计算出晶胞参数：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。每个晶胞中包含两个原子。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68.02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064335"/>
              </a:xfrm>
              <a:blipFill>
                <a:blip r:embed="rId2"/>
                <a:stretch>
                  <a:fillRect l="-796" r="-849"/>
                </a:stretch>
              </a:blipFill>
            </p:spPr>
            <p:txBody>
              <a:bodyPr/>
              <a:lstStyle/>
              <a:p>
                <a:r>
                  <a:rPr lang="zh-CN" altLang="en-US">
                    <a:noFill/>
                  </a:rPr>
                  <a:t> </a:t>
                </a:r>
              </a:p>
            </p:txBody>
          </p:sp>
        </mc:Fallback>
      </mc:AlternateContent>
      <p:pic>
        <p:nvPicPr>
          <p:cNvPr id="3" name="qs141.jpg" descr="id:2147490171;FounderCES"/>
          <p:cNvPicPr/>
          <p:nvPr/>
        </p:nvPicPr>
        <p:blipFill>
          <a:blip r:embed="rId3"/>
          <a:stretch>
            <a:fillRect/>
          </a:stretch>
        </p:blipFill>
        <p:spPr>
          <a:xfrm>
            <a:off x="4063736" y="1284223"/>
            <a:ext cx="4080083" cy="1496705"/>
          </a:xfrm>
          <a:prstGeom prst="rect">
            <a:avLst/>
          </a:prstGeom>
        </p:spPr>
      </p:pic>
    </p:spTree>
    <p:extLst>
      <p:ext uri="{BB962C8B-B14F-4D97-AF65-F5344CB8AC3E}">
        <p14:creationId xmlns:p14="http://schemas.microsoft.com/office/powerpoint/2010/main" val="19906589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387483"/>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面心立方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设原子半径为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，由于原子在晶胞面对角线方向上相切，可以计算出晶胞参数：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。每个晶胞中包含四个原子。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74.05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387483"/>
              </a:xfrm>
              <a:blipFill>
                <a:blip r:embed="rId2"/>
                <a:stretch>
                  <a:fillRect l="-796" r="-849"/>
                </a:stretch>
              </a:blipFill>
            </p:spPr>
            <p:txBody>
              <a:bodyPr/>
              <a:lstStyle/>
              <a:p>
                <a:r>
                  <a:rPr lang="zh-CN" altLang="en-US">
                    <a:noFill/>
                  </a:rPr>
                  <a:t> </a:t>
                </a:r>
              </a:p>
            </p:txBody>
          </p:sp>
        </mc:Fallback>
      </mc:AlternateContent>
      <p:pic>
        <p:nvPicPr>
          <p:cNvPr id="3" name="qs142.jpg" descr="id:2147490178;FounderCES"/>
          <p:cNvPicPr/>
          <p:nvPr/>
        </p:nvPicPr>
        <p:blipFill>
          <a:blip r:embed="rId3"/>
          <a:stretch>
            <a:fillRect/>
          </a:stretch>
        </p:blipFill>
        <p:spPr>
          <a:xfrm>
            <a:off x="4100217" y="1340768"/>
            <a:ext cx="4007122" cy="1465130"/>
          </a:xfrm>
          <a:prstGeom prst="rect">
            <a:avLst/>
          </a:prstGeom>
        </p:spPr>
      </p:pic>
    </p:spTree>
    <p:extLst>
      <p:ext uri="{BB962C8B-B14F-4D97-AF65-F5344CB8AC3E}">
        <p14:creationId xmlns:p14="http://schemas.microsoft.com/office/powerpoint/2010/main" val="31406300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37595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设原子半径为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，由于原子在晶胞体对角线方向上相切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相邻两个碳原子之间的距离为晶胞体对角线的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，可以计算出晶胞参数：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。每个晶胞中包含八个原子。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34.01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75959"/>
              </a:xfrm>
              <a:blipFill>
                <a:blip r:embed="rId2"/>
                <a:stretch>
                  <a:fillRect l="-796" r="-849"/>
                </a:stretch>
              </a:blipFill>
            </p:spPr>
            <p:txBody>
              <a:bodyPr/>
              <a:lstStyle/>
              <a:p>
                <a:r>
                  <a:rPr lang="zh-CN" altLang="en-US">
                    <a:noFill/>
                  </a:rPr>
                  <a:t> </a:t>
                </a:r>
              </a:p>
            </p:txBody>
          </p:sp>
        </mc:Fallback>
      </mc:AlternateContent>
      <p:pic>
        <p:nvPicPr>
          <p:cNvPr id="3" name="qs143.jpg" descr="id:2147490185;FounderCES"/>
          <p:cNvPicPr/>
          <p:nvPr/>
        </p:nvPicPr>
        <p:blipFill>
          <a:blip r:embed="rId3"/>
          <a:stretch>
            <a:fillRect/>
          </a:stretch>
        </p:blipFill>
        <p:spPr>
          <a:xfrm>
            <a:off x="4258858" y="1196752"/>
            <a:ext cx="3691721" cy="1331268"/>
          </a:xfrm>
          <a:prstGeom prst="rect">
            <a:avLst/>
          </a:prstGeom>
        </p:spPr>
      </p:pic>
    </p:spTree>
    <p:extLst>
      <p:ext uri="{BB962C8B-B14F-4D97-AF65-F5344CB8AC3E}">
        <p14:creationId xmlns:p14="http://schemas.microsoft.com/office/powerpoint/2010/main" val="17353677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602139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河北石家庄正定中学二模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铜氧化物超导体的研究突破揭开了超导领域的新篇章。一种电子型铜氧化物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超导体的晶体结构如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下列有关该晶体的说法中，正确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电子型铜氧化物化学式可表示为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原子之间的距离为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zh-CN" altLang="en-US" b="1"/>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电子型铜氧化物的密度为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轴或沿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轴的投影均可用图乙</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6021392"/>
              </a:xfrm>
              <a:blipFill>
                <a:blip r:embed="rId2"/>
                <a:stretch>
                  <a:fillRect l="-796" r="-849" b="-304"/>
                </a:stretch>
              </a:blipFill>
            </p:spPr>
            <p:txBody>
              <a:bodyPr/>
              <a:lstStyle/>
              <a:p>
                <a:r>
                  <a:rPr lang="zh-CN" altLang="en-US">
                    <a:noFill/>
                  </a:rPr>
                  <a:t> </a:t>
                </a:r>
              </a:p>
            </p:txBody>
          </p:sp>
        </mc:Fallback>
      </mc:AlternateContent>
      <p:pic>
        <p:nvPicPr>
          <p:cNvPr id="4" name="24典例2.eps" descr="id:2147489179;FounderCES"/>
          <p:cNvPicPr/>
          <p:nvPr/>
        </p:nvPicPr>
        <p:blipFill>
          <a:blip r:embed="rId3"/>
          <a:stretch>
            <a:fillRect/>
          </a:stretch>
        </p:blipFill>
        <p:spPr>
          <a:xfrm>
            <a:off x="343098" y="889580"/>
            <a:ext cx="1116965" cy="359410"/>
          </a:xfrm>
          <a:prstGeom prst="rect">
            <a:avLst/>
          </a:prstGeom>
        </p:spPr>
      </p:pic>
      <p:pic>
        <p:nvPicPr>
          <p:cNvPr id="5" name="25sysj508.jpg" descr="id:2147490199;FounderCES"/>
          <p:cNvPicPr/>
          <p:nvPr/>
        </p:nvPicPr>
        <p:blipFill>
          <a:blip r:embed="rId4"/>
          <a:stretch>
            <a:fillRect/>
          </a:stretch>
        </p:blipFill>
        <p:spPr>
          <a:xfrm>
            <a:off x="5879182" y="1268760"/>
            <a:ext cx="4271234" cy="2833405"/>
          </a:xfrm>
          <a:prstGeom prst="rect">
            <a:avLst/>
          </a:prstGeom>
        </p:spPr>
      </p:pic>
      <p:pic>
        <p:nvPicPr>
          <p:cNvPr id="6" name="25sysj509.jpg" descr="id:2147490206;FounderCES"/>
          <p:cNvPicPr/>
          <p:nvPr/>
        </p:nvPicPr>
        <p:blipFill>
          <a:blip r:embed="rId5"/>
          <a:stretch>
            <a:fillRect/>
          </a:stretch>
        </p:blipFill>
        <p:spPr>
          <a:xfrm>
            <a:off x="10439216" y="1412776"/>
            <a:ext cx="1425242" cy="2706255"/>
          </a:xfrm>
          <a:prstGeom prst="rect">
            <a:avLst/>
          </a:prstGeom>
        </p:spPr>
      </p:pic>
      <p:sp>
        <p:nvSpPr>
          <p:cNvPr id="7" name="矩形 6"/>
          <p:cNvSpPr/>
          <p:nvPr/>
        </p:nvSpPr>
        <p:spPr>
          <a:xfrm>
            <a:off x="8316984" y="4093805"/>
            <a:ext cx="3034806" cy="576248"/>
          </a:xfrm>
          <a:prstGeom prst="rect">
            <a:avLst/>
          </a:prstGeom>
        </p:spPr>
        <p:txBody>
          <a:bodyPr wrap="none">
            <a:spAutoFit/>
          </a:bodyPr>
          <a:lstStyle/>
          <a:p>
            <a:pPr algn="ctr">
              <a:lnSpc>
                <a:spcPct val="150000"/>
              </a:lnSpc>
              <a:spcAft>
                <a:spcPts val="0"/>
              </a:spcAft>
            </a:pPr>
            <a:r>
              <a:rPr lang="zh-CN" altLang="zh-CN" sz="2400" dirty="0" smtClean="0">
                <a:solidFill>
                  <a:srgbClr val="000000"/>
                </a:solidFill>
                <a:cs typeface="Times New Roman" panose="02020603050405020304" pitchFamily="18" charset="0"/>
              </a:rPr>
              <a:t>甲</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156919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47235" y="746120"/>
            <a:ext cx="11499467"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p>
        </p:txBody>
      </p:sp>
      <p:pic>
        <p:nvPicPr>
          <p:cNvPr id="3" name="24答案.eps" descr="id:2147488638;FounderCES"/>
          <p:cNvPicPr/>
          <p:nvPr/>
        </p:nvPicPr>
        <p:blipFill>
          <a:blip r:embed="rId2"/>
          <a:stretch>
            <a:fillRect/>
          </a:stretch>
        </p:blipFill>
        <p:spPr>
          <a:xfrm>
            <a:off x="347235" y="889580"/>
            <a:ext cx="1009650" cy="359410"/>
          </a:xfrm>
          <a:prstGeom prst="rect">
            <a:avLst/>
          </a:prstGeom>
        </p:spPr>
      </p:pic>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1340768"/>
                <a:ext cx="11485848" cy="217771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晶胞图可知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个位于晶胞上下棱心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个位于晶胞的面心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原子个数为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个位于晶胞的顶点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个位于晶胞的体心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原子个数为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1340768"/>
                <a:ext cx="11485848" cy="2177712"/>
              </a:xfrm>
              <a:prstGeom prst="rect">
                <a:avLst/>
              </a:prstGeom>
              <a:blipFill>
                <a:blip r:embed="rId3"/>
                <a:stretch>
                  <a:fillRect l="-796" r="-849" b="-168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8610;FounderCES"/>
          <p:cNvPicPr/>
          <p:nvPr/>
        </p:nvPicPr>
        <p:blipFill>
          <a:blip r:embed="rId4"/>
          <a:stretch>
            <a:fillRect/>
          </a:stretch>
        </p:blipFill>
        <p:spPr>
          <a:xfrm>
            <a:off x="360854" y="1484228"/>
            <a:ext cx="1009650" cy="359410"/>
          </a:xfrm>
          <a:prstGeom prst="rect">
            <a:avLst/>
          </a:prstGeom>
        </p:spPr>
      </p:pic>
      <p:pic>
        <p:nvPicPr>
          <p:cNvPr id="6" name="25sysj508.jpg" descr="id:2147490199;FounderCES"/>
          <p:cNvPicPr/>
          <p:nvPr/>
        </p:nvPicPr>
        <p:blipFill>
          <a:blip r:embed="rId5">
            <a:clrChange>
              <a:clrFrom>
                <a:srgbClr val="FFFFFF"/>
              </a:clrFrom>
              <a:clrTo>
                <a:srgbClr val="FFFFFF">
                  <a:alpha val="0"/>
                </a:srgbClr>
              </a:clrTo>
            </a:clrChange>
          </a:blip>
          <a:stretch>
            <a:fillRect/>
          </a:stretch>
        </p:blipFill>
        <p:spPr>
          <a:xfrm>
            <a:off x="5375126" y="2852936"/>
            <a:ext cx="4271234" cy="2833405"/>
          </a:xfrm>
          <a:prstGeom prst="rect">
            <a:avLst/>
          </a:prstGeom>
        </p:spPr>
      </p:pic>
      <p:pic>
        <p:nvPicPr>
          <p:cNvPr id="7" name="25sysj509.jpg" descr="id:2147490206;FounderCES"/>
          <p:cNvPicPr/>
          <p:nvPr/>
        </p:nvPicPr>
        <p:blipFill>
          <a:blip r:embed="rId6">
            <a:clrChange>
              <a:clrFrom>
                <a:srgbClr val="FFFFFF"/>
              </a:clrFrom>
              <a:clrTo>
                <a:srgbClr val="FFFFFF">
                  <a:alpha val="0"/>
                </a:srgbClr>
              </a:clrTo>
            </a:clrChange>
          </a:blip>
          <a:stretch>
            <a:fillRect/>
          </a:stretch>
        </p:blipFill>
        <p:spPr>
          <a:xfrm>
            <a:off x="9935160" y="2996952"/>
            <a:ext cx="1425242" cy="2706255"/>
          </a:xfrm>
          <a:prstGeom prst="rect">
            <a:avLst/>
          </a:prstGeom>
        </p:spPr>
      </p:pic>
      <p:sp>
        <p:nvSpPr>
          <p:cNvPr id="8" name="矩形 7"/>
          <p:cNvSpPr/>
          <p:nvPr/>
        </p:nvSpPr>
        <p:spPr>
          <a:xfrm>
            <a:off x="7812928" y="5677981"/>
            <a:ext cx="3034806" cy="576248"/>
          </a:xfrm>
          <a:prstGeom prst="rect">
            <a:avLst/>
          </a:prstGeom>
        </p:spPr>
        <p:txBody>
          <a:bodyPr wrap="none">
            <a:spAutoFit/>
          </a:bodyPr>
          <a:lstStyle/>
          <a:p>
            <a:pPr algn="ctr">
              <a:lnSpc>
                <a:spcPct val="150000"/>
              </a:lnSpc>
              <a:spcAft>
                <a:spcPts val="0"/>
              </a:spcAft>
            </a:pPr>
            <a:r>
              <a:rPr lang="zh-CN" altLang="zh-CN" sz="2400" dirty="0" smtClean="0">
                <a:solidFill>
                  <a:srgbClr val="000000"/>
                </a:solidFill>
                <a:cs typeface="Times New Roman" panose="02020603050405020304" pitchFamily="18" charset="0"/>
              </a:rPr>
              <a:t>甲</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632170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5384616"/>
              </a:xfrm>
            </p:spPr>
            <p:txBody>
              <a:bodyPr/>
              <a:lstStyle/>
              <a:p>
                <a:pPr algn="dist"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原子有</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个位于晶胞的棱心</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个位于晶胞的体心</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原子个数为</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则电子型铜氧化物的化学式可表示为</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en-US" altLang="zh-CN" sz="2000"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原子作如图的辅助</a:t>
                </a:r>
                <a:r>
                  <a:rPr lang="zh-CN" altLang="zh-CN" sz="2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endParaRPr lang="en-US" altLang="zh-CN" sz="2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z="2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原子与</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原子之间的距离为</a:t>
                </a: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sz="2000"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sz="20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NX</a:t>
                </a:r>
                <a:r>
                  <a:rPr lang="en-US" altLang="zh-CN" sz="20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𝐩𝐦</m:t>
                            </m:r>
                          </m:e>
                        </m:d>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𝐩𝐦</m:t>
                            </m:r>
                            <m:r>
                              <a:rPr lang="zh-CN"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𝐩𝐦</m:t>
                            </m:r>
                          </m:e>
                        </m:d>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en-US" altLang="zh-CN" sz="20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en-US" altLang="zh-CN" sz="20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en-US" altLang="zh-CN" sz="20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e>
                    </m:rad>
                  </m:oMath>
                </a14:m>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p>
              <a:p>
                <a:pPr hangingPunct="0">
                  <a:spcAft>
                    <a:spcPts val="0"/>
                  </a:spcAft>
                </a:pPr>
                <a:r>
                  <a:rPr lang="zh-CN"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𝐛</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5384616"/>
              </a:xfrm>
              <a:blipFill>
                <a:blip r:embed="rId2"/>
                <a:stretch>
                  <a:fillRect l="-531" r="-584"/>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406574" y="1988840"/>
            <a:ext cx="1872208" cy="2332686"/>
          </a:xfrm>
          <a:prstGeom prst="rect">
            <a:avLst/>
          </a:prstGeom>
        </p:spPr>
      </p:pic>
      <p:pic>
        <p:nvPicPr>
          <p:cNvPr id="6" name="25sysj508.jpg" descr="id:2147490199;FounderCES"/>
          <p:cNvPicPr/>
          <p:nvPr/>
        </p:nvPicPr>
        <p:blipFill>
          <a:blip r:embed="rId4">
            <a:clrChange>
              <a:clrFrom>
                <a:srgbClr val="FFFFFF"/>
              </a:clrFrom>
              <a:clrTo>
                <a:srgbClr val="FFFFFF">
                  <a:alpha val="0"/>
                </a:srgbClr>
              </a:clrTo>
            </a:clrChange>
          </a:blip>
          <a:stretch>
            <a:fillRect/>
          </a:stretch>
        </p:blipFill>
        <p:spPr>
          <a:xfrm>
            <a:off x="6734667" y="3429000"/>
            <a:ext cx="3335130" cy="2212422"/>
          </a:xfrm>
          <a:prstGeom prst="rect">
            <a:avLst/>
          </a:prstGeom>
        </p:spPr>
      </p:pic>
      <p:pic>
        <p:nvPicPr>
          <p:cNvPr id="7" name="25sysj509.jpg" descr="id:2147490206;FounderCES"/>
          <p:cNvPicPr/>
          <p:nvPr/>
        </p:nvPicPr>
        <p:blipFill>
          <a:blip r:embed="rId5">
            <a:clrChange>
              <a:clrFrom>
                <a:srgbClr val="FFFFFF"/>
              </a:clrFrom>
              <a:clrTo>
                <a:srgbClr val="FFFFFF">
                  <a:alpha val="0"/>
                </a:srgbClr>
              </a:clrTo>
            </a:clrChange>
          </a:blip>
          <a:stretch>
            <a:fillRect/>
          </a:stretch>
        </p:blipFill>
        <p:spPr>
          <a:xfrm>
            <a:off x="10670959" y="3545149"/>
            <a:ext cx="1112879" cy="2113139"/>
          </a:xfrm>
          <a:prstGeom prst="rect">
            <a:avLst/>
          </a:prstGeom>
        </p:spPr>
      </p:pic>
      <p:sp>
        <p:nvSpPr>
          <p:cNvPr id="8" name="矩形 7"/>
          <p:cNvSpPr/>
          <p:nvPr/>
        </p:nvSpPr>
        <p:spPr>
          <a:xfrm>
            <a:off x="8217130" y="5633062"/>
            <a:ext cx="3073278" cy="553998"/>
          </a:xfrm>
          <a:prstGeom prst="rect">
            <a:avLst/>
          </a:prstGeom>
        </p:spPr>
        <p:txBody>
          <a:bodyPr wrap="none">
            <a:spAutoFit/>
          </a:bodyPr>
          <a:lstStyle/>
          <a:p>
            <a:pPr algn="ctr">
              <a:lnSpc>
                <a:spcPct val="150000"/>
              </a:lnSpc>
              <a:spcAft>
                <a:spcPts val="0"/>
              </a:spcAft>
            </a:pPr>
            <a:r>
              <a:rPr lang="zh-CN" altLang="zh-CN" sz="2000" dirty="0" smtClean="0">
                <a:solidFill>
                  <a:srgbClr val="000000"/>
                </a:solidFill>
                <a:cs typeface="Times New Roman" panose="02020603050405020304" pitchFamily="18" charset="0"/>
              </a:rPr>
              <a:t>甲</a:t>
            </a:r>
            <a:r>
              <a:rPr lang="en-US" altLang="zh-CN" sz="2000" dirty="0" smtClean="0">
                <a:solidFill>
                  <a:srgbClr val="000000"/>
                </a:solidFill>
                <a:cs typeface="Times New Roman" panose="02020603050405020304" pitchFamily="18" charset="0"/>
              </a:rPr>
              <a:t>                                     </a:t>
            </a:r>
            <a:r>
              <a:rPr lang="zh-CN" altLang="zh-CN" sz="2000" dirty="0" smtClean="0">
                <a:solidFill>
                  <a:srgbClr val="000000"/>
                </a:solidFill>
                <a:cs typeface="Times New Roman" panose="02020603050405020304" pitchFamily="18" charset="0"/>
              </a:rPr>
              <a:t>乙</a:t>
            </a:r>
            <a:endParaRPr lang="zh-CN" altLang="zh-CN" sz="10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657393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404889"/>
              </a:xfrm>
            </p:spPr>
            <p:txBody>
              <a:bodyPr/>
              <a:lstStyle/>
              <a:p>
                <a:pPr algn="dist"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电子型铜氧化物的密度为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图甲晶胞的四个立面相同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则图甲沿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轴或沿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轴的投影均能得到图乙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404889"/>
              </a:xfrm>
              <a:blipFill>
                <a:blip r:embed="rId2"/>
                <a:stretch>
                  <a:fillRect l="-796" r="-849" b="-1013"/>
                </a:stretch>
              </a:blipFill>
            </p:spPr>
            <p:txBody>
              <a:bodyPr/>
              <a:lstStyle/>
              <a:p>
                <a:r>
                  <a:rPr lang="zh-CN" altLang="en-US">
                    <a:noFill/>
                  </a:rPr>
                  <a:t> </a:t>
                </a:r>
              </a:p>
            </p:txBody>
          </p:sp>
        </mc:Fallback>
      </mc:AlternateContent>
      <p:pic>
        <p:nvPicPr>
          <p:cNvPr id="4" name="25sysj508.jpg" descr="id:2147490199;FounderCES"/>
          <p:cNvPicPr/>
          <p:nvPr/>
        </p:nvPicPr>
        <p:blipFill>
          <a:blip r:embed="rId3">
            <a:clrChange>
              <a:clrFrom>
                <a:srgbClr val="FFFFFF"/>
              </a:clrFrom>
              <a:clrTo>
                <a:srgbClr val="FFFFFF">
                  <a:alpha val="0"/>
                </a:srgbClr>
              </a:clrTo>
            </a:clrChange>
          </a:blip>
          <a:stretch>
            <a:fillRect/>
          </a:stretch>
        </p:blipFill>
        <p:spPr>
          <a:xfrm>
            <a:off x="2782838" y="2708920"/>
            <a:ext cx="4271234" cy="2833405"/>
          </a:xfrm>
          <a:prstGeom prst="rect">
            <a:avLst/>
          </a:prstGeom>
        </p:spPr>
      </p:pic>
      <p:pic>
        <p:nvPicPr>
          <p:cNvPr id="5" name="25sysj509.jpg" descr="id:2147490206;FounderCES"/>
          <p:cNvPicPr/>
          <p:nvPr/>
        </p:nvPicPr>
        <p:blipFill>
          <a:blip r:embed="rId4">
            <a:clrChange>
              <a:clrFrom>
                <a:srgbClr val="FFFFFF"/>
              </a:clrFrom>
              <a:clrTo>
                <a:srgbClr val="FFFFFF">
                  <a:alpha val="0"/>
                </a:srgbClr>
              </a:clrTo>
            </a:clrChange>
          </a:blip>
          <a:stretch>
            <a:fillRect/>
          </a:stretch>
        </p:blipFill>
        <p:spPr>
          <a:xfrm>
            <a:off x="7342872" y="2852936"/>
            <a:ext cx="1425242" cy="2706255"/>
          </a:xfrm>
          <a:prstGeom prst="rect">
            <a:avLst/>
          </a:prstGeom>
        </p:spPr>
      </p:pic>
      <p:sp>
        <p:nvSpPr>
          <p:cNvPr id="6" name="矩形 5"/>
          <p:cNvSpPr/>
          <p:nvPr/>
        </p:nvSpPr>
        <p:spPr>
          <a:xfrm>
            <a:off x="5220640" y="5533965"/>
            <a:ext cx="3034806" cy="576248"/>
          </a:xfrm>
          <a:prstGeom prst="rect">
            <a:avLst/>
          </a:prstGeom>
        </p:spPr>
        <p:txBody>
          <a:bodyPr wrap="none">
            <a:spAutoFit/>
          </a:bodyPr>
          <a:lstStyle/>
          <a:p>
            <a:pPr algn="ctr">
              <a:lnSpc>
                <a:spcPct val="150000"/>
              </a:lnSpc>
              <a:spcAft>
                <a:spcPts val="0"/>
              </a:spcAft>
            </a:pPr>
            <a:r>
              <a:rPr lang="zh-CN" altLang="zh-CN" sz="2400" dirty="0" smtClean="0">
                <a:solidFill>
                  <a:srgbClr val="000000"/>
                </a:solidFill>
                <a:cs typeface="Times New Roman" panose="02020603050405020304" pitchFamily="18" charset="0"/>
              </a:rPr>
              <a:t>甲</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357041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金属材料中添加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颗粒，可以增强材料的耐腐蚀性、硬度和机械性能。</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具有体心四方结构，如图所示。处于顶角位置的是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的原子半径分别为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，则金属原子的空间占有率为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列出计算表达式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234;FounderCES"/>
          <p:cNvPicPr/>
          <p:nvPr/>
        </p:nvPicPr>
        <p:blipFill>
          <a:blip r:embed="rId2"/>
          <a:stretch>
            <a:fillRect/>
          </a:stretch>
        </p:blipFill>
        <p:spPr>
          <a:xfrm>
            <a:off x="360854" y="889580"/>
            <a:ext cx="1116965" cy="359410"/>
          </a:xfrm>
          <a:prstGeom prst="rect">
            <a:avLst/>
          </a:prstGeom>
        </p:spPr>
      </p:pic>
      <p:pic>
        <p:nvPicPr>
          <p:cNvPr id="4" name="qs144.jpg" descr="id:2147490241;FounderCES"/>
          <p:cNvPicPr/>
          <p:nvPr/>
        </p:nvPicPr>
        <p:blipFill>
          <a:blip r:embed="rId3"/>
          <a:stretch>
            <a:fillRect/>
          </a:stretch>
        </p:blipFill>
        <p:spPr>
          <a:xfrm>
            <a:off x="5488077" y="2564904"/>
            <a:ext cx="1231401" cy="2376264"/>
          </a:xfrm>
          <a:prstGeom prst="rect">
            <a:avLst/>
          </a:prstGeom>
        </p:spPr>
      </p:pic>
      <mc:AlternateContent xmlns:mc="http://schemas.openxmlformats.org/markup-compatibility/2006" xmlns:a14="http://schemas.microsoft.com/office/drawing/2010/main">
        <mc:Choice Requires="a14">
          <p:sp>
            <p:nvSpPr>
              <p:cNvPr id="5" name="内容占位符 1"/>
              <p:cNvSpPr txBox="1">
                <a:spLocks/>
              </p:cNvSpPr>
              <p:nvPr/>
            </p:nvSpPr>
            <p:spPr bwMode="auto">
              <a:xfrm>
                <a:off x="347235" y="5061473"/>
                <a:ext cx="11499467" cy="95981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r>
                          <a:rPr lang="en-US" altLang="zh-CN" b="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𝐀𝐥</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1"/>
              <p:cNvSpPr txBox="1">
                <a:spLocks noRot="1" noChangeAspect="1" noMove="1" noResize="1" noEditPoints="1" noAdjustHandles="1" noChangeArrowheads="1" noChangeShapeType="1" noTextEdit="1"/>
              </p:cNvSpPr>
              <p:nvPr/>
            </p:nvSpPr>
            <p:spPr bwMode="auto">
              <a:xfrm>
                <a:off x="347235" y="5061473"/>
                <a:ext cx="11499467" cy="959815"/>
              </a:xfrm>
              <a:prstGeom prst="rect">
                <a:avLst/>
              </a:prstGeom>
              <a:blipFill>
                <a:blip r:embed="rId4"/>
                <a:stretch>
                  <a:fillRect b="-506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答案.eps" descr="id:2147488638;FounderCES"/>
          <p:cNvPicPr/>
          <p:nvPr/>
        </p:nvPicPr>
        <p:blipFill>
          <a:blip r:embed="rId5"/>
          <a:stretch>
            <a:fillRect/>
          </a:stretch>
        </p:blipFill>
        <p:spPr>
          <a:xfrm>
            <a:off x="347235" y="5530665"/>
            <a:ext cx="1009650" cy="359410"/>
          </a:xfrm>
          <a:prstGeom prst="rect">
            <a:avLst/>
          </a:prstGeom>
        </p:spPr>
      </p:pic>
    </p:spTree>
    <p:extLst>
      <p:ext uri="{BB962C8B-B14F-4D97-AF65-F5344CB8AC3E}">
        <p14:creationId xmlns:p14="http://schemas.microsoft.com/office/powerpoint/2010/main" val="3073054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258510" y="3644207"/>
            <a:ext cx="648072" cy="384622"/>
          </a:xfrm>
          <a:prstGeom prst="rect">
            <a:avLst/>
          </a:prstGeom>
        </p:spPr>
      </p:pic>
      <p:pic>
        <p:nvPicPr>
          <p:cNvPr id="4" name="图片 3"/>
          <p:cNvPicPr>
            <a:picLocks noChangeAspect="1"/>
          </p:cNvPicPr>
          <p:nvPr/>
        </p:nvPicPr>
        <p:blipFill>
          <a:blip r:embed="rId2"/>
          <a:stretch>
            <a:fillRect/>
          </a:stretch>
        </p:blipFill>
        <p:spPr>
          <a:xfrm>
            <a:off x="3358902" y="3645024"/>
            <a:ext cx="648072" cy="384622"/>
          </a:xfrm>
          <a:prstGeom prst="rect">
            <a:avLst/>
          </a:prstGeom>
        </p:spPr>
      </p:pic>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分子间作用力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对物质物理性质的影响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相似相溶规则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非极性溶质一般能溶于非极性溶剂，极性溶质一般能溶于极性溶剂。如蔗糖和氨易溶于水，难溶于四氯化碳；萘和碘易溶于四氯化碳，难溶于水。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影响物质溶解性的因素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外界因素：主要有温度、压强等。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氢键：溶剂和溶质之间的氢键作用力越大，溶解性越好。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分子结构的相似性：溶质和溶剂的分子结构相似程度越大，其溶解性越大，如乙醇与水互溶，而戊醇在水中的溶解度不大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8420;FounderCES"/>
          <p:cNvPicPr/>
          <p:nvPr/>
        </p:nvPicPr>
        <p:blipFill>
          <a:blip r:embed="rId3"/>
          <a:stretch>
            <a:fillRect/>
          </a:stretch>
        </p:blipFill>
        <p:spPr>
          <a:xfrm>
            <a:off x="360854" y="889580"/>
            <a:ext cx="1354455" cy="359410"/>
          </a:xfrm>
          <a:prstGeom prst="rect">
            <a:avLst/>
          </a:prstGeom>
        </p:spPr>
      </p:pic>
    </p:spTree>
    <p:extLst>
      <p:ext uri="{BB962C8B-B14F-4D97-AF65-F5344CB8AC3E}">
        <p14:creationId xmlns:p14="http://schemas.microsoft.com/office/powerpoint/2010/main" val="31253643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34683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具有体心四方结构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黑球个数为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白球个数为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结合化学式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白球为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黑球为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即处于顶角位置的是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的原子半径分别为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则金属原子的体积为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𝐀𝐥</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𝐀𝐥</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故金属原子的空间占有率为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𝐀𝐥</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𝐀𝐥</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346831"/>
              </a:xfrm>
              <a:blipFill>
                <a:blip r:embed="rId2"/>
                <a:stretch>
                  <a:fillRect l="-796" r="-849" b="-2384"/>
                </a:stretch>
              </a:blipFill>
            </p:spPr>
            <p:txBody>
              <a:bodyPr/>
              <a:lstStyle/>
              <a:p>
                <a:r>
                  <a:rPr lang="zh-CN" altLang="en-US">
                    <a:noFill/>
                  </a:rPr>
                  <a:t> </a:t>
                </a:r>
              </a:p>
            </p:txBody>
          </p:sp>
        </mc:Fallback>
      </mc:AlternateContent>
      <p:pic>
        <p:nvPicPr>
          <p:cNvPr id="3" name="24解析.eps" descr="id:2147488610;FounderCES"/>
          <p:cNvPicPr/>
          <p:nvPr/>
        </p:nvPicPr>
        <p:blipFill>
          <a:blip r:embed="rId3"/>
          <a:stretch>
            <a:fillRect/>
          </a:stretch>
        </p:blipFill>
        <p:spPr>
          <a:xfrm>
            <a:off x="360854" y="1061701"/>
            <a:ext cx="1009650" cy="359410"/>
          </a:xfrm>
          <a:prstGeom prst="rect">
            <a:avLst/>
          </a:prstGeom>
        </p:spPr>
      </p:pic>
      <p:pic>
        <p:nvPicPr>
          <p:cNvPr id="4" name="qs144.jpg" descr="id:2147490241;FounderCES"/>
          <p:cNvPicPr/>
          <p:nvPr/>
        </p:nvPicPr>
        <p:blipFill>
          <a:blip r:embed="rId4"/>
          <a:stretch>
            <a:fillRect/>
          </a:stretch>
        </p:blipFill>
        <p:spPr>
          <a:xfrm>
            <a:off x="5514499" y="4365104"/>
            <a:ext cx="1156771" cy="2232248"/>
          </a:xfrm>
          <a:prstGeom prst="rect">
            <a:avLst/>
          </a:prstGeom>
        </p:spPr>
      </p:pic>
    </p:spTree>
    <p:extLst>
      <p:ext uri="{BB962C8B-B14F-4D97-AF65-F5344CB8AC3E}">
        <p14:creationId xmlns:p14="http://schemas.microsoft.com/office/powerpoint/2010/main" val="1919572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无机</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含氧酸分子的酸性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无机含氧酸分子中的氢原子多与酸根上的氧原子相连，形成羟基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89971;FounderCES"/>
          <p:cNvPicPr/>
          <p:nvPr/>
        </p:nvPicPr>
        <p:blipFill>
          <a:blip r:embed="rId2"/>
          <a:stretch>
            <a:fillRect/>
          </a:stretch>
        </p:blipFill>
        <p:spPr>
          <a:xfrm>
            <a:off x="360854" y="889580"/>
            <a:ext cx="1354455" cy="35941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3357104974"/>
              </p:ext>
            </p:extLst>
          </p:nvPr>
        </p:nvGraphicFramePr>
        <p:xfrm>
          <a:off x="343713" y="1988840"/>
          <a:ext cx="11502989" cy="3401536"/>
        </p:xfrm>
        <a:graphic>
          <a:graphicData uri="http://schemas.openxmlformats.org/drawingml/2006/table">
            <a:tbl>
              <a:tblPr firstRow="1" firstCol="1" bandRow="1"/>
              <a:tblGrid>
                <a:gridCol w="2300598">
                  <a:extLst>
                    <a:ext uri="{9D8B030D-6E8A-4147-A177-3AD203B41FA5}">
                      <a16:colId xmlns:a16="http://schemas.microsoft.com/office/drawing/2014/main" val="167825018"/>
                    </a:ext>
                  </a:extLst>
                </a:gridCol>
                <a:gridCol w="1840478">
                  <a:extLst>
                    <a:ext uri="{9D8B030D-6E8A-4147-A177-3AD203B41FA5}">
                      <a16:colId xmlns:a16="http://schemas.microsoft.com/office/drawing/2014/main" val="602945947"/>
                    </a:ext>
                  </a:extLst>
                </a:gridCol>
                <a:gridCol w="2760717">
                  <a:extLst>
                    <a:ext uri="{9D8B030D-6E8A-4147-A177-3AD203B41FA5}">
                      <a16:colId xmlns:a16="http://schemas.microsoft.com/office/drawing/2014/main" val="2955891876"/>
                    </a:ext>
                  </a:extLst>
                </a:gridCol>
                <a:gridCol w="2300598">
                  <a:extLst>
                    <a:ext uri="{9D8B030D-6E8A-4147-A177-3AD203B41FA5}">
                      <a16:colId xmlns:a16="http://schemas.microsoft.com/office/drawing/2014/main" val="403043584"/>
                    </a:ext>
                  </a:extLst>
                </a:gridCol>
                <a:gridCol w="2300598">
                  <a:extLst>
                    <a:ext uri="{9D8B030D-6E8A-4147-A177-3AD203B41FA5}">
                      <a16:colId xmlns:a16="http://schemas.microsoft.com/office/drawing/2014/main" val="3102848114"/>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含氧酸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次氯酸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磷酸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高氯酸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53030189"/>
                  </a:ext>
                </a:extLst>
              </a:tr>
              <a:tr h="175561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结构简式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81490687"/>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非羟基氧原子数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29116973"/>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酸性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中强酸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最强酸</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78205248"/>
                  </a:ext>
                </a:extLst>
              </a:tr>
            </a:tbl>
          </a:graphicData>
        </a:graphic>
      </p:graphicFrame>
      <p:pic>
        <p:nvPicPr>
          <p:cNvPr id="6" name="图片 5"/>
          <p:cNvPicPr>
            <a:picLocks noChangeAspect="1"/>
          </p:cNvPicPr>
          <p:nvPr/>
        </p:nvPicPr>
        <p:blipFill>
          <a:blip r:embed="rId3"/>
          <a:stretch>
            <a:fillRect/>
          </a:stretch>
        </p:blipFill>
        <p:spPr>
          <a:xfrm>
            <a:off x="5015086" y="2708920"/>
            <a:ext cx="1768505" cy="1417471"/>
          </a:xfrm>
          <a:prstGeom prst="rect">
            <a:avLst/>
          </a:prstGeom>
        </p:spPr>
      </p:pic>
      <p:pic>
        <p:nvPicPr>
          <p:cNvPr id="7" name="图片 6"/>
          <p:cNvPicPr>
            <a:picLocks noChangeAspect="1"/>
          </p:cNvPicPr>
          <p:nvPr/>
        </p:nvPicPr>
        <p:blipFill>
          <a:blip r:embed="rId4"/>
          <a:stretch>
            <a:fillRect/>
          </a:stretch>
        </p:blipFill>
        <p:spPr>
          <a:xfrm>
            <a:off x="7751390" y="2707991"/>
            <a:ext cx="1463144" cy="1418400"/>
          </a:xfrm>
          <a:prstGeom prst="rect">
            <a:avLst/>
          </a:prstGeom>
        </p:spPr>
      </p:pic>
      <p:pic>
        <p:nvPicPr>
          <p:cNvPr id="8" name="图片 7"/>
          <p:cNvPicPr>
            <a:picLocks noChangeAspect="1"/>
          </p:cNvPicPr>
          <p:nvPr/>
        </p:nvPicPr>
        <p:blipFill>
          <a:blip r:embed="rId5"/>
          <a:stretch>
            <a:fillRect/>
          </a:stretch>
        </p:blipFill>
        <p:spPr>
          <a:xfrm>
            <a:off x="9915965" y="2707991"/>
            <a:ext cx="1583955" cy="1418400"/>
          </a:xfrm>
          <a:prstGeom prst="rect">
            <a:avLst/>
          </a:prstGeom>
        </p:spPr>
      </p:pic>
      <p:sp>
        <p:nvSpPr>
          <p:cNvPr id="9" name="内容占位符 1"/>
          <p:cNvSpPr txBox="1">
            <a:spLocks/>
          </p:cNvSpPr>
          <p:nvPr/>
        </p:nvSpPr>
        <p:spPr bwMode="auto">
          <a:xfrm>
            <a:off x="360854" y="54450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由上表分析可知：含氧酸分子结构中含非羟基氧原子数越多，该含氧酸的酸性越强。</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7028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氯元素能形成多种价态的含氧酸，通过计算它们分子中非羟基氧原子数，比较它们酸性的强弱。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664963302"/>
              </p:ext>
            </p:extLst>
          </p:nvPr>
        </p:nvGraphicFramePr>
        <p:xfrm>
          <a:off x="343710" y="1988840"/>
          <a:ext cx="11502992" cy="2194560"/>
        </p:xfrm>
        <a:graphic>
          <a:graphicData uri="http://schemas.openxmlformats.org/drawingml/2006/table">
            <a:tbl>
              <a:tblPr firstRow="1" firstCol="1" bandRow="1"/>
              <a:tblGrid>
                <a:gridCol w="3835864">
                  <a:extLst>
                    <a:ext uri="{9D8B030D-6E8A-4147-A177-3AD203B41FA5}">
                      <a16:colId xmlns:a16="http://schemas.microsoft.com/office/drawing/2014/main" val="1291046280"/>
                    </a:ext>
                  </a:extLst>
                </a:gridCol>
                <a:gridCol w="1916782">
                  <a:extLst>
                    <a:ext uri="{9D8B030D-6E8A-4147-A177-3AD203B41FA5}">
                      <a16:colId xmlns:a16="http://schemas.microsoft.com/office/drawing/2014/main" val="1125550255"/>
                    </a:ext>
                  </a:extLst>
                </a:gridCol>
                <a:gridCol w="1916782">
                  <a:extLst>
                    <a:ext uri="{9D8B030D-6E8A-4147-A177-3AD203B41FA5}">
                      <a16:colId xmlns:a16="http://schemas.microsoft.com/office/drawing/2014/main" val="2126466196"/>
                    </a:ext>
                  </a:extLst>
                </a:gridCol>
                <a:gridCol w="1916782">
                  <a:extLst>
                    <a:ext uri="{9D8B030D-6E8A-4147-A177-3AD203B41FA5}">
                      <a16:colId xmlns:a16="http://schemas.microsoft.com/office/drawing/2014/main" val="3005904903"/>
                    </a:ext>
                  </a:extLst>
                </a:gridCol>
                <a:gridCol w="1916782">
                  <a:extLst>
                    <a:ext uri="{9D8B030D-6E8A-4147-A177-3AD203B41FA5}">
                      <a16:colId xmlns:a16="http://schemas.microsoft.com/office/drawing/2014/main" val="2368233962"/>
                    </a:ext>
                  </a:extLst>
                </a:gridCol>
              </a:tblGrid>
              <a:tr h="54864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含氧酸</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6103120"/>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氯元素价态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0720352"/>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非羟基氧原子数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09008497"/>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酸性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中强酸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最强酸</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06054975"/>
                  </a:ext>
                </a:extLst>
              </a:tr>
            </a:tbl>
          </a:graphicData>
        </a:graphic>
      </p:graphicFrame>
      <p:sp>
        <p:nvSpPr>
          <p:cNvPr id="5" name="内容占位符 1"/>
          <p:cNvSpPr txBox="1">
            <a:spLocks/>
          </p:cNvSpPr>
          <p:nvPr/>
        </p:nvSpPr>
        <p:spPr bwMode="auto">
          <a:xfrm>
            <a:off x="361200" y="42210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由上表分析可知：同种元素的含氧酸中，成酸元素的化合价越高，其含氧酸的酸性越强。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58433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715308" y="2003796"/>
            <a:ext cx="1859617" cy="384622"/>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分子晶体的概念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分子通过分子间作用力构成的固态物质。在分子晶体中，相邻分子靠分子间作用力相互吸引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89994;FounderCES"/>
          <p:cNvPicPr/>
          <p:nvPr/>
        </p:nvPicPr>
        <p:blipFill>
          <a:blip r:embed="rId3"/>
          <a:stretch>
            <a:fillRect/>
          </a:stretch>
        </p:blipFill>
        <p:spPr>
          <a:xfrm>
            <a:off x="360854" y="889580"/>
            <a:ext cx="1354455" cy="359410"/>
          </a:xfrm>
          <a:prstGeom prst="rect">
            <a:avLst/>
          </a:prstGeom>
        </p:spPr>
      </p:pic>
    </p:spTree>
    <p:extLst>
      <p:ext uri="{BB962C8B-B14F-4D97-AF65-F5344CB8AC3E}">
        <p14:creationId xmlns:p14="http://schemas.microsoft.com/office/powerpoint/2010/main" val="4274771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分子晶体的判断方法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依据物质的类别判断：部分非金属单质、所有非金属氢化物、部分非金属氧化物、稀有气体、几乎所有的酸、绝大多数有机物都是分子晶体。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依据组成晶体的粒子及粒子间作用力判断：组成分子晶体的微粒是分子，粒子间的作用力是分子间作用力。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依据物质的性质判断：分子晶体的硬度小，熔、沸点低，在熔融状态或固体时均不导电。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0744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7468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分子晶体熔、沸点高低的判断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组成和结构相似、不含氢键的分子晶体，相对分子质量越大，范德华力越强，熔、沸点越高，如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相对分子质量接近的分子晶体，分子的极性越大，熔、沸点越高，如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含有分子间氢键的分子晶体，熔、沸点反常升高，如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同分异构体中，支链越多，熔、沸点越低，如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烃、卤代烃、醇、醛、羧酸等有机物一般随分子中碳原子数的增加，熔、沸点升高，如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HCOOH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395571" y="4440652"/>
            <a:ext cx="3465924" cy="1004572"/>
          </a:xfrm>
          <a:prstGeom prst="rect">
            <a:avLst/>
          </a:prstGeom>
        </p:spPr>
      </p:pic>
      <p:pic>
        <p:nvPicPr>
          <p:cNvPr id="4" name="图片 3"/>
          <p:cNvPicPr>
            <a:picLocks noChangeAspect="1"/>
          </p:cNvPicPr>
          <p:nvPr/>
        </p:nvPicPr>
        <p:blipFill>
          <a:blip r:embed="rId3"/>
          <a:stretch>
            <a:fillRect/>
          </a:stretch>
        </p:blipFill>
        <p:spPr>
          <a:xfrm>
            <a:off x="4295006" y="4002510"/>
            <a:ext cx="1961686" cy="1514722"/>
          </a:xfrm>
          <a:prstGeom prst="rect">
            <a:avLst/>
          </a:prstGeom>
        </p:spPr>
      </p:pic>
    </p:spTree>
    <p:extLst>
      <p:ext uri="{BB962C8B-B14F-4D97-AF65-F5344CB8AC3E}">
        <p14:creationId xmlns:p14="http://schemas.microsoft.com/office/powerpoint/2010/main" val="299670853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1413</TotalTime>
  <Words>2756</Words>
  <Application>Microsoft Office PowerPoint</Application>
  <PresentationFormat>自定义</PresentationFormat>
  <Paragraphs>287</Paragraphs>
  <Slides>40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40</vt:i4>
      </vt:variant>
    </vt:vector>
  </HeadingPairs>
  <TitlesOfParts>
    <vt:vector size="51" baseType="lpstr">
      <vt:lpstr>Vrinda</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428</cp:revision>
  <dcterms:created xsi:type="dcterms:W3CDTF">2020-11-06T05:24:00Z</dcterms:created>
  <dcterms:modified xsi:type="dcterms:W3CDTF">2025-08-01T00:57:44Z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